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Lato"/>
      <p:regular r:id="rId18"/>
      <p:bold r:id="rId19"/>
      <p:italic r:id="rId20"/>
      <p:boldItalic r:id="rId21"/>
    </p:embeddedFont>
    <p:embeddedFont>
      <p:font typeface="Bebas Neu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BebasNeue-regular.fntdata"/><Relationship Id="rId21"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093013c0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093013c0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0661a5642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0661a5642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It suggests that app developers need to pay high attention to offer users with timely technical support to fix bugs and make sure users can use the apps easily.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Conversely, reviews for high rating apps received primarily positive reviews like love this game, great game, etc., which indicates that game apps tend to have higher ratings.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8ba8b33e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8ba8b33e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a:t>
            </a:r>
            <a:r>
              <a:rPr lang="en"/>
              <a:t>category</a:t>
            </a:r>
            <a:r>
              <a:rPr lang="en"/>
              <a:t> app has larger market demand </a:t>
            </a:r>
            <a:endParaRPr/>
          </a:p>
          <a:p>
            <a:pPr indent="0" lvl="0" marL="0" rtl="0" algn="l">
              <a:spcBef>
                <a:spcPts val="0"/>
              </a:spcBef>
              <a:spcAft>
                <a:spcPts val="0"/>
              </a:spcAft>
              <a:buNone/>
            </a:pPr>
            <a:r>
              <a:rPr lang="en" sz="1400">
                <a:solidFill>
                  <a:schemeClr val="dk1"/>
                </a:solidFill>
                <a:latin typeface="Lato"/>
                <a:ea typeface="Lato"/>
                <a:cs typeface="Lato"/>
                <a:sym typeface="Lato"/>
              </a:rPr>
              <a:t>Solely relying on the clustering profiles is not ideal to measure what drives app performance.</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So we further conducted sentiment analysis </a:t>
            </a:r>
            <a:endParaRPr sz="1400">
              <a:solidFill>
                <a:schemeClr val="dk1"/>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fcb50c7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cfcb50c7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e8ba8b33e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e8ba8b33e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e8ba8b33e5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e8ba8b33e5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ee9a3cf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ee9a3cf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8ba8b33e5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8ba8b33e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ee9a3cf4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eee9a3cf4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ee9a3cf4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eee9a3cf4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069a013f4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069a013f4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eaf544a80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eaf544a80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The overall sentiment scores are positive, indicating that apps on the Google Play platform gained positive feedback on average.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Game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8ba8b33e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8ba8b33e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word cloud shows the top keywords in all app reviews, from which we can see ‘game’ is the most outstanding word. It’s probably because most apps are in the game categories and users of game apps are more willing to leave a review.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752615" y="861525"/>
            <a:ext cx="5514300" cy="1752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rgbClr val="191919"/>
              </a:buClr>
              <a:buSzPts val="5200"/>
              <a:buNone/>
              <a:defRPr sz="5300">
                <a:solidFill>
                  <a:schemeClr val="lt1"/>
                </a:solidFill>
                <a:latin typeface="Lato"/>
                <a:ea typeface="Lato"/>
                <a:cs typeface="Lato"/>
                <a:sym typeface="Lat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752615" y="2822264"/>
            <a:ext cx="5514300" cy="26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lt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sp>
        <p:nvSpPr>
          <p:cNvPr id="12" name="Google Shape;12;p2"/>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grpSp>
        <p:nvGrpSpPr>
          <p:cNvPr id="13" name="Google Shape;13;p2"/>
          <p:cNvGrpSpPr/>
          <p:nvPr/>
        </p:nvGrpSpPr>
        <p:grpSpPr>
          <a:xfrm>
            <a:off x="8303738" y="4024225"/>
            <a:ext cx="251925" cy="584475"/>
            <a:chOff x="8299719" y="3804575"/>
            <a:chExt cx="251925" cy="584475"/>
          </a:xfrm>
        </p:grpSpPr>
        <p:sp>
          <p:nvSpPr>
            <p:cNvPr id="14" name="Google Shape;14;p2"/>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11"/>
          <p:cNvSpPr txBox="1"/>
          <p:nvPr>
            <p:ph hasCustomPrompt="1" type="title"/>
          </p:nvPr>
        </p:nvSpPr>
        <p:spPr>
          <a:xfrm>
            <a:off x="1284000" y="1558475"/>
            <a:ext cx="6576000" cy="1183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p:nvPr>
            <p:ph idx="1" type="subTitle"/>
          </p:nvPr>
        </p:nvSpPr>
        <p:spPr>
          <a:xfrm>
            <a:off x="1284000" y="2964656"/>
            <a:ext cx="6576000" cy="46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1" name="Google Shape;141;p11"/>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142" name="Google Shape;142;p11"/>
          <p:cNvGrpSpPr/>
          <p:nvPr/>
        </p:nvGrpSpPr>
        <p:grpSpPr>
          <a:xfrm>
            <a:off x="8303738" y="4024225"/>
            <a:ext cx="251925" cy="584475"/>
            <a:chOff x="8299719" y="3804575"/>
            <a:chExt cx="251925" cy="584475"/>
          </a:xfrm>
        </p:grpSpPr>
        <p:sp>
          <p:nvSpPr>
            <p:cNvPr id="143" name="Google Shape;143;p11"/>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1"/>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2" name="Shape 1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13"/>
          <p:cNvSpPr txBox="1"/>
          <p:nvPr>
            <p:ph type="title"/>
          </p:nvPr>
        </p:nvSpPr>
        <p:spPr>
          <a:xfrm>
            <a:off x="2729550" y="1217962"/>
            <a:ext cx="4261800" cy="527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3"/>
          <p:cNvSpPr txBox="1"/>
          <p:nvPr>
            <p:ph idx="1" type="subTitle"/>
          </p:nvPr>
        </p:nvSpPr>
        <p:spPr>
          <a:xfrm>
            <a:off x="2152650" y="1744724"/>
            <a:ext cx="4838700" cy="312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56" name="Google Shape;156;p13"/>
          <p:cNvSpPr txBox="1"/>
          <p:nvPr>
            <p:ph idx="2" type="title"/>
          </p:nvPr>
        </p:nvSpPr>
        <p:spPr>
          <a:xfrm>
            <a:off x="2729550" y="2058781"/>
            <a:ext cx="4261800" cy="527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7" name="Google Shape;157;p13"/>
          <p:cNvSpPr txBox="1"/>
          <p:nvPr>
            <p:ph hasCustomPrompt="1" idx="3" type="title"/>
          </p:nvPr>
        </p:nvSpPr>
        <p:spPr>
          <a:xfrm>
            <a:off x="2152650" y="2058781"/>
            <a:ext cx="576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p:nvPr>
            <p:ph idx="4" type="subTitle"/>
          </p:nvPr>
        </p:nvSpPr>
        <p:spPr>
          <a:xfrm>
            <a:off x="2152650" y="2584697"/>
            <a:ext cx="4838700" cy="312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59" name="Google Shape;159;p13"/>
          <p:cNvSpPr txBox="1"/>
          <p:nvPr>
            <p:ph idx="5" type="title"/>
          </p:nvPr>
        </p:nvSpPr>
        <p:spPr>
          <a:xfrm>
            <a:off x="2729550" y="2893132"/>
            <a:ext cx="4261800" cy="527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0" name="Google Shape;160;p13"/>
          <p:cNvSpPr txBox="1"/>
          <p:nvPr>
            <p:ph hasCustomPrompt="1" idx="6" type="title"/>
          </p:nvPr>
        </p:nvSpPr>
        <p:spPr>
          <a:xfrm>
            <a:off x="2152650" y="2893132"/>
            <a:ext cx="576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txBox="1"/>
          <p:nvPr>
            <p:ph idx="7" type="subTitle"/>
          </p:nvPr>
        </p:nvSpPr>
        <p:spPr>
          <a:xfrm>
            <a:off x="2152650" y="3421165"/>
            <a:ext cx="4838700" cy="312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62" name="Google Shape;162;p13"/>
          <p:cNvSpPr txBox="1"/>
          <p:nvPr>
            <p:ph hasCustomPrompt="1" idx="8" type="title"/>
          </p:nvPr>
        </p:nvSpPr>
        <p:spPr>
          <a:xfrm>
            <a:off x="2152650" y="1217962"/>
            <a:ext cx="576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p:nvPr>
            <p:ph idx="9" type="title"/>
          </p:nvPr>
        </p:nvSpPr>
        <p:spPr>
          <a:xfrm>
            <a:off x="715100" y="445025"/>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64" name="Google Shape;164;p13"/>
          <p:cNvSpPr txBox="1"/>
          <p:nvPr>
            <p:ph idx="13" type="title"/>
          </p:nvPr>
        </p:nvSpPr>
        <p:spPr>
          <a:xfrm>
            <a:off x="2729550" y="3734495"/>
            <a:ext cx="4261800" cy="527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5" name="Google Shape;165;p13"/>
          <p:cNvSpPr txBox="1"/>
          <p:nvPr>
            <p:ph hasCustomPrompt="1" idx="14" type="title"/>
          </p:nvPr>
        </p:nvSpPr>
        <p:spPr>
          <a:xfrm>
            <a:off x="2152650" y="3734495"/>
            <a:ext cx="576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3"/>
          <p:cNvSpPr txBox="1"/>
          <p:nvPr>
            <p:ph idx="15" type="subTitle"/>
          </p:nvPr>
        </p:nvSpPr>
        <p:spPr>
          <a:xfrm>
            <a:off x="2152650" y="4264645"/>
            <a:ext cx="4838700" cy="312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67" name="Google Shape;167;p13"/>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168" name="Google Shape;168;p13"/>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grpSp>
        <p:nvGrpSpPr>
          <p:cNvPr id="169" name="Google Shape;169;p13"/>
          <p:cNvGrpSpPr/>
          <p:nvPr/>
        </p:nvGrpSpPr>
        <p:grpSpPr>
          <a:xfrm>
            <a:off x="589126" y="535000"/>
            <a:ext cx="251925" cy="584475"/>
            <a:chOff x="8299719" y="3804575"/>
            <a:chExt cx="251925" cy="584475"/>
          </a:xfrm>
        </p:grpSpPr>
        <p:sp>
          <p:nvSpPr>
            <p:cNvPr id="170" name="Google Shape;170;p13"/>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8" name="Google Shape;178;p13"/>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81" name="Google Shape;181;p14"/>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182" name="Google Shape;182;p14"/>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cxnSp>
        <p:nvCxnSpPr>
          <p:cNvPr id="183" name="Google Shape;183;p14"/>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186" name="Google Shape;186;p15"/>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187" name="Google Shape;187;p15"/>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188" name="Google Shape;188;p15"/>
          <p:cNvGrpSpPr/>
          <p:nvPr/>
        </p:nvGrpSpPr>
        <p:grpSpPr>
          <a:xfrm flipH="1">
            <a:off x="585043" y="4024225"/>
            <a:ext cx="251925" cy="584475"/>
            <a:chOff x="8299719" y="3804575"/>
            <a:chExt cx="251925" cy="584475"/>
          </a:xfrm>
        </p:grpSpPr>
        <p:sp>
          <p:nvSpPr>
            <p:cNvPr id="189" name="Google Shape;189;p15"/>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7" name="Google Shape;197;p15"/>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200" name="Google Shape;200;p16"/>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201" name="Google Shape;201;p16"/>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cxnSp>
        <p:nvCxnSpPr>
          <p:cNvPr id="202" name="Google Shape;202;p16"/>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grpSp>
        <p:nvGrpSpPr>
          <p:cNvPr id="205" name="Google Shape;205;p17"/>
          <p:cNvGrpSpPr/>
          <p:nvPr/>
        </p:nvGrpSpPr>
        <p:grpSpPr>
          <a:xfrm>
            <a:off x="8303738" y="4024225"/>
            <a:ext cx="251925" cy="584475"/>
            <a:chOff x="8299719" y="3804575"/>
            <a:chExt cx="251925" cy="584475"/>
          </a:xfrm>
        </p:grpSpPr>
        <p:sp>
          <p:nvSpPr>
            <p:cNvPr id="206" name="Google Shape;206;p17"/>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17"/>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cxnSp>
        <p:nvCxnSpPr>
          <p:cNvPr id="215" name="Google Shape;215;p17"/>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2">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218" name="Google Shape;218;p18"/>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cxnSp>
        <p:nvCxnSpPr>
          <p:cNvPr id="219" name="Google Shape;219;p18"/>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19"/>
          <p:cNvSpPr txBox="1"/>
          <p:nvPr>
            <p:ph type="title"/>
          </p:nvPr>
        </p:nvSpPr>
        <p:spPr>
          <a:xfrm>
            <a:off x="2290050" y="2966421"/>
            <a:ext cx="4563900" cy="3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22" name="Google Shape;222;p19"/>
          <p:cNvSpPr txBox="1"/>
          <p:nvPr>
            <p:ph idx="1" type="subTitle"/>
          </p:nvPr>
        </p:nvSpPr>
        <p:spPr>
          <a:xfrm>
            <a:off x="1458150" y="1416700"/>
            <a:ext cx="6227700" cy="143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23" name="Google Shape;223;p19"/>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224" name="Google Shape;224;p19"/>
          <p:cNvGrpSpPr/>
          <p:nvPr/>
        </p:nvGrpSpPr>
        <p:grpSpPr>
          <a:xfrm>
            <a:off x="8303738" y="4024225"/>
            <a:ext cx="251925" cy="584475"/>
            <a:chOff x="8299719" y="3804575"/>
            <a:chExt cx="251925" cy="584475"/>
          </a:xfrm>
        </p:grpSpPr>
        <p:sp>
          <p:nvSpPr>
            <p:cNvPr id="225" name="Google Shape;225;p19"/>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9"/>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20"/>
          <p:cNvSpPr txBox="1"/>
          <p:nvPr>
            <p:ph idx="1" type="subTitle"/>
          </p:nvPr>
        </p:nvSpPr>
        <p:spPr>
          <a:xfrm>
            <a:off x="720000" y="1247725"/>
            <a:ext cx="7704000" cy="335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36" name="Google Shape;23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37" name="Google Shape;237;p20"/>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238" name="Google Shape;238;p20"/>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239" name="Google Shape;239;p20"/>
          <p:cNvGrpSpPr/>
          <p:nvPr/>
        </p:nvGrpSpPr>
        <p:grpSpPr>
          <a:xfrm flipH="1">
            <a:off x="585043" y="4024225"/>
            <a:ext cx="251925" cy="584475"/>
            <a:chOff x="8299719" y="3804575"/>
            <a:chExt cx="251925" cy="584475"/>
          </a:xfrm>
        </p:grpSpPr>
        <p:sp>
          <p:nvSpPr>
            <p:cNvPr id="240" name="Google Shape;240;p20"/>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8" name="Google Shape;248;p20"/>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4480900" y="2244513"/>
            <a:ext cx="3948000" cy="11472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hasCustomPrompt="1" idx="2" type="title"/>
          </p:nvPr>
        </p:nvSpPr>
        <p:spPr>
          <a:xfrm>
            <a:off x="6870400" y="1332210"/>
            <a:ext cx="1558500" cy="75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 name="Google Shape;25;p3"/>
          <p:cNvSpPr txBox="1"/>
          <p:nvPr>
            <p:ph idx="1" type="subTitle"/>
          </p:nvPr>
        </p:nvSpPr>
        <p:spPr>
          <a:xfrm>
            <a:off x="3813400" y="3473043"/>
            <a:ext cx="4615500" cy="33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3"/>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27" name="Google Shape;27;p3"/>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grpSp>
        <p:nvGrpSpPr>
          <p:cNvPr id="28" name="Google Shape;28;p3"/>
          <p:cNvGrpSpPr/>
          <p:nvPr/>
        </p:nvGrpSpPr>
        <p:grpSpPr>
          <a:xfrm>
            <a:off x="8302938" y="4024025"/>
            <a:ext cx="251925" cy="584475"/>
            <a:chOff x="8299719" y="3804575"/>
            <a:chExt cx="251925" cy="584475"/>
          </a:xfrm>
        </p:grpSpPr>
        <p:sp>
          <p:nvSpPr>
            <p:cNvPr id="29" name="Google Shape;29;p3"/>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bg>
      <p:bgPr>
        <a:blipFill>
          <a:blip r:embed="rId2">
            <a:alphaModFix/>
          </a:blip>
          <a:stretch>
            <a:fillRect/>
          </a:stretch>
        </a:blipFill>
      </p:bgPr>
    </p:bg>
    <p:spTree>
      <p:nvGrpSpPr>
        <p:cNvPr id="249" name="Shape 249"/>
        <p:cNvGrpSpPr/>
        <p:nvPr/>
      </p:nvGrpSpPr>
      <p:grpSpPr>
        <a:xfrm>
          <a:off x="0" y="0"/>
          <a:ext cx="0" cy="0"/>
          <a:chOff x="0" y="0"/>
          <a:chExt cx="0" cy="0"/>
        </a:xfrm>
      </p:grpSpPr>
      <p:sp>
        <p:nvSpPr>
          <p:cNvPr id="250" name="Google Shape;250;p21"/>
          <p:cNvSpPr txBox="1"/>
          <p:nvPr>
            <p:ph idx="1" type="subTitle"/>
          </p:nvPr>
        </p:nvSpPr>
        <p:spPr>
          <a:xfrm>
            <a:off x="720000" y="1174875"/>
            <a:ext cx="7704000" cy="343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Char char="●"/>
              <a:defRPr sz="1200">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51" name="Google Shape;251;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52" name="Google Shape;252;p21"/>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253" name="Google Shape;253;p21"/>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cxnSp>
        <p:nvCxnSpPr>
          <p:cNvPr id="254" name="Google Shape;254;p21"/>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22"/>
          <p:cNvSpPr txBox="1"/>
          <p:nvPr>
            <p:ph type="title"/>
          </p:nvPr>
        </p:nvSpPr>
        <p:spPr>
          <a:xfrm>
            <a:off x="5184555" y="1352850"/>
            <a:ext cx="27951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57" name="Google Shape;257;p22"/>
          <p:cNvSpPr txBox="1"/>
          <p:nvPr>
            <p:ph idx="1" type="subTitle"/>
          </p:nvPr>
        </p:nvSpPr>
        <p:spPr>
          <a:xfrm>
            <a:off x="5184555" y="2117925"/>
            <a:ext cx="2795100" cy="1041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22"/>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259" name="Google Shape;259;p22"/>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260" name="Google Shape;260;p22"/>
          <p:cNvGrpSpPr/>
          <p:nvPr/>
        </p:nvGrpSpPr>
        <p:grpSpPr>
          <a:xfrm flipH="1">
            <a:off x="585043" y="4024225"/>
            <a:ext cx="251925" cy="584475"/>
            <a:chOff x="8299719" y="3804575"/>
            <a:chExt cx="251925" cy="584475"/>
          </a:xfrm>
        </p:grpSpPr>
        <p:sp>
          <p:nvSpPr>
            <p:cNvPr id="261" name="Google Shape;261;p22"/>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23"/>
          <p:cNvSpPr txBox="1"/>
          <p:nvPr>
            <p:ph type="title"/>
          </p:nvPr>
        </p:nvSpPr>
        <p:spPr>
          <a:xfrm>
            <a:off x="1285927" y="1661187"/>
            <a:ext cx="2795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71" name="Google Shape;271;p23"/>
          <p:cNvSpPr txBox="1"/>
          <p:nvPr>
            <p:ph idx="1" type="subTitle"/>
          </p:nvPr>
        </p:nvSpPr>
        <p:spPr>
          <a:xfrm>
            <a:off x="1285927" y="2425475"/>
            <a:ext cx="2795100" cy="114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23"/>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273" name="Google Shape;273;p23"/>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274" name="Google Shape;274;p23"/>
          <p:cNvGrpSpPr/>
          <p:nvPr/>
        </p:nvGrpSpPr>
        <p:grpSpPr>
          <a:xfrm flipH="1">
            <a:off x="585043" y="4024225"/>
            <a:ext cx="251925" cy="584475"/>
            <a:chOff x="8299719" y="3804575"/>
            <a:chExt cx="251925" cy="584475"/>
          </a:xfrm>
        </p:grpSpPr>
        <p:sp>
          <p:nvSpPr>
            <p:cNvPr id="275" name="Google Shape;275;p23"/>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_1">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24"/>
          <p:cNvSpPr txBox="1"/>
          <p:nvPr>
            <p:ph type="title"/>
          </p:nvPr>
        </p:nvSpPr>
        <p:spPr>
          <a:xfrm>
            <a:off x="1206859" y="1329856"/>
            <a:ext cx="2795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85" name="Google Shape;285;p24"/>
          <p:cNvSpPr txBox="1"/>
          <p:nvPr>
            <p:ph idx="1" type="subTitle"/>
          </p:nvPr>
        </p:nvSpPr>
        <p:spPr>
          <a:xfrm>
            <a:off x="1206859" y="2091394"/>
            <a:ext cx="2795100" cy="104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4"/>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287" name="Google Shape;287;p24"/>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288" name="Google Shape;288;p24"/>
          <p:cNvGrpSpPr/>
          <p:nvPr/>
        </p:nvGrpSpPr>
        <p:grpSpPr>
          <a:xfrm flipH="1">
            <a:off x="585043" y="4024225"/>
            <a:ext cx="251925" cy="584475"/>
            <a:chOff x="8299719" y="3804575"/>
            <a:chExt cx="251925" cy="584475"/>
          </a:xfrm>
        </p:grpSpPr>
        <p:sp>
          <p:nvSpPr>
            <p:cNvPr id="289" name="Google Shape;289;p24"/>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bg>
      <p:bgPr>
        <a:blipFill>
          <a:blip r:embed="rId2">
            <a:alphaModFix/>
          </a:blip>
          <a:stretch>
            <a:fillRect/>
          </a:stretch>
        </a:blipFill>
      </p:bgPr>
    </p:bg>
    <p:spTree>
      <p:nvGrpSpPr>
        <p:cNvPr id="297" name="Shape 297"/>
        <p:cNvGrpSpPr/>
        <p:nvPr/>
      </p:nvGrpSpPr>
      <p:grpSpPr>
        <a:xfrm>
          <a:off x="0" y="0"/>
          <a:ext cx="0" cy="0"/>
          <a:chOff x="0" y="0"/>
          <a:chExt cx="0" cy="0"/>
        </a:xfrm>
      </p:grpSpPr>
      <p:sp>
        <p:nvSpPr>
          <p:cNvPr id="298" name="Google Shape;298;p25"/>
          <p:cNvSpPr txBox="1"/>
          <p:nvPr>
            <p:ph idx="1" type="subTitle"/>
          </p:nvPr>
        </p:nvSpPr>
        <p:spPr>
          <a:xfrm>
            <a:off x="844417" y="1495576"/>
            <a:ext cx="1875600" cy="47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000">
                <a:solidFill>
                  <a:schemeClr val="dk1"/>
                </a:solidFil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99" name="Google Shape;299;p25"/>
          <p:cNvSpPr txBox="1"/>
          <p:nvPr>
            <p:ph idx="2" type="subTitle"/>
          </p:nvPr>
        </p:nvSpPr>
        <p:spPr>
          <a:xfrm>
            <a:off x="6423983" y="3287675"/>
            <a:ext cx="1875600" cy="47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1"/>
                </a:solidFil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00" name="Google Shape;300;p25"/>
          <p:cNvSpPr txBox="1"/>
          <p:nvPr>
            <p:ph idx="3" type="subTitle"/>
          </p:nvPr>
        </p:nvSpPr>
        <p:spPr>
          <a:xfrm>
            <a:off x="844417" y="1911453"/>
            <a:ext cx="1875600" cy="759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25"/>
          <p:cNvSpPr txBox="1"/>
          <p:nvPr>
            <p:ph idx="4" type="subTitle"/>
          </p:nvPr>
        </p:nvSpPr>
        <p:spPr>
          <a:xfrm>
            <a:off x="6423983" y="3710932"/>
            <a:ext cx="1875600" cy="75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03" name="Google Shape;303;p25"/>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304" name="Google Shape;304;p25"/>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305" name="Google Shape;305;p25"/>
          <p:cNvGrpSpPr/>
          <p:nvPr/>
        </p:nvGrpSpPr>
        <p:grpSpPr>
          <a:xfrm flipH="1">
            <a:off x="585043" y="4024225"/>
            <a:ext cx="251925" cy="584475"/>
            <a:chOff x="8299719" y="3804575"/>
            <a:chExt cx="251925" cy="584475"/>
          </a:xfrm>
        </p:grpSpPr>
        <p:sp>
          <p:nvSpPr>
            <p:cNvPr id="306" name="Google Shape;306;p25"/>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4" name="Google Shape;314;p25"/>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26"/>
          <p:cNvSpPr txBox="1"/>
          <p:nvPr>
            <p:ph type="title"/>
          </p:nvPr>
        </p:nvSpPr>
        <p:spPr>
          <a:xfrm>
            <a:off x="769325" y="3378133"/>
            <a:ext cx="2237700" cy="38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 name="Google Shape;317;p26"/>
          <p:cNvSpPr txBox="1"/>
          <p:nvPr>
            <p:ph idx="1" type="subTitle"/>
          </p:nvPr>
        </p:nvSpPr>
        <p:spPr>
          <a:xfrm>
            <a:off x="769325" y="3738593"/>
            <a:ext cx="2237700" cy="88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26"/>
          <p:cNvSpPr txBox="1"/>
          <p:nvPr>
            <p:ph idx="2" type="title"/>
          </p:nvPr>
        </p:nvSpPr>
        <p:spPr>
          <a:xfrm>
            <a:off x="3453175" y="3077515"/>
            <a:ext cx="2237700" cy="38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 name="Google Shape;319;p26"/>
          <p:cNvSpPr txBox="1"/>
          <p:nvPr>
            <p:ph idx="3" type="subTitle"/>
          </p:nvPr>
        </p:nvSpPr>
        <p:spPr>
          <a:xfrm>
            <a:off x="3453175" y="3442006"/>
            <a:ext cx="2237700" cy="88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26"/>
          <p:cNvSpPr txBox="1"/>
          <p:nvPr>
            <p:ph idx="4" type="title"/>
          </p:nvPr>
        </p:nvSpPr>
        <p:spPr>
          <a:xfrm>
            <a:off x="6136975" y="3378133"/>
            <a:ext cx="2237700" cy="38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1" name="Google Shape;321;p26"/>
          <p:cNvSpPr txBox="1"/>
          <p:nvPr>
            <p:ph idx="5" type="subTitle"/>
          </p:nvPr>
        </p:nvSpPr>
        <p:spPr>
          <a:xfrm>
            <a:off x="6136975" y="3738593"/>
            <a:ext cx="2237700" cy="88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26"/>
          <p:cNvSpPr txBox="1"/>
          <p:nvPr>
            <p:ph idx="6" type="title"/>
          </p:nvPr>
        </p:nvSpPr>
        <p:spPr>
          <a:xfrm>
            <a:off x="720000" y="525955"/>
            <a:ext cx="7704000" cy="41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323" name="Google Shape;323;p26"/>
          <p:cNvGrpSpPr/>
          <p:nvPr/>
        </p:nvGrpSpPr>
        <p:grpSpPr>
          <a:xfrm>
            <a:off x="8302938" y="4024025"/>
            <a:ext cx="251925" cy="584475"/>
            <a:chOff x="8299719" y="3804575"/>
            <a:chExt cx="251925" cy="584475"/>
          </a:xfrm>
        </p:grpSpPr>
        <p:sp>
          <p:nvSpPr>
            <p:cNvPr id="324" name="Google Shape;324;p26"/>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6"/>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333" name="Google Shape;333;p26"/>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cxnSp>
        <p:nvCxnSpPr>
          <p:cNvPr id="334" name="Google Shape;334;p26"/>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27"/>
          <p:cNvSpPr txBox="1"/>
          <p:nvPr>
            <p:ph type="title"/>
          </p:nvPr>
        </p:nvSpPr>
        <p:spPr>
          <a:xfrm>
            <a:off x="712313" y="178331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7" name="Google Shape;337;p27"/>
          <p:cNvSpPr txBox="1"/>
          <p:nvPr>
            <p:ph idx="1" type="subTitle"/>
          </p:nvPr>
        </p:nvSpPr>
        <p:spPr>
          <a:xfrm>
            <a:off x="712313" y="2212403"/>
            <a:ext cx="2336400" cy="67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27"/>
          <p:cNvSpPr txBox="1"/>
          <p:nvPr>
            <p:ph idx="2" type="title"/>
          </p:nvPr>
        </p:nvSpPr>
        <p:spPr>
          <a:xfrm>
            <a:off x="3403800" y="315610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9" name="Google Shape;339;p27"/>
          <p:cNvSpPr txBox="1"/>
          <p:nvPr>
            <p:ph idx="3" type="subTitle"/>
          </p:nvPr>
        </p:nvSpPr>
        <p:spPr>
          <a:xfrm>
            <a:off x="3403800" y="3589957"/>
            <a:ext cx="2336400" cy="67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27"/>
          <p:cNvSpPr txBox="1"/>
          <p:nvPr>
            <p:ph idx="4" type="title"/>
          </p:nvPr>
        </p:nvSpPr>
        <p:spPr>
          <a:xfrm>
            <a:off x="6095288" y="178331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1" name="Google Shape;341;p27"/>
          <p:cNvSpPr txBox="1"/>
          <p:nvPr>
            <p:ph idx="5" type="subTitle"/>
          </p:nvPr>
        </p:nvSpPr>
        <p:spPr>
          <a:xfrm>
            <a:off x="6095288" y="2212403"/>
            <a:ext cx="2336400" cy="67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27"/>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43" name="Google Shape;343;p27"/>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344" name="Google Shape;344;p27"/>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345" name="Google Shape;345;p27"/>
          <p:cNvGrpSpPr/>
          <p:nvPr/>
        </p:nvGrpSpPr>
        <p:grpSpPr>
          <a:xfrm flipH="1">
            <a:off x="585043" y="4024225"/>
            <a:ext cx="251925" cy="584475"/>
            <a:chOff x="8299719" y="3804575"/>
            <a:chExt cx="251925" cy="584475"/>
          </a:xfrm>
        </p:grpSpPr>
        <p:sp>
          <p:nvSpPr>
            <p:cNvPr id="346" name="Google Shape;346;p27"/>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4" name="Google Shape;354;p27"/>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bg>
      <p:bgPr>
        <a:blipFill>
          <a:blip r:embed="rId2">
            <a:alphaModFix/>
          </a:blip>
          <a:stretch>
            <a:fillRect/>
          </a:stretch>
        </a:blipFill>
      </p:bgPr>
    </p:bg>
    <p:spTree>
      <p:nvGrpSpPr>
        <p:cNvPr id="355" name="Shape 355"/>
        <p:cNvGrpSpPr/>
        <p:nvPr/>
      </p:nvGrpSpPr>
      <p:grpSpPr>
        <a:xfrm>
          <a:off x="0" y="0"/>
          <a:ext cx="0" cy="0"/>
          <a:chOff x="0" y="0"/>
          <a:chExt cx="0" cy="0"/>
        </a:xfrm>
      </p:grpSpPr>
      <p:sp>
        <p:nvSpPr>
          <p:cNvPr id="356" name="Google Shape;356;p28"/>
          <p:cNvSpPr txBox="1"/>
          <p:nvPr>
            <p:ph type="title"/>
          </p:nvPr>
        </p:nvSpPr>
        <p:spPr>
          <a:xfrm>
            <a:off x="822274" y="2945269"/>
            <a:ext cx="2163600" cy="38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7" name="Google Shape;357;p28"/>
          <p:cNvSpPr txBox="1"/>
          <p:nvPr>
            <p:ph idx="1" type="subTitle"/>
          </p:nvPr>
        </p:nvSpPr>
        <p:spPr>
          <a:xfrm>
            <a:off x="822274" y="3306784"/>
            <a:ext cx="21636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28"/>
          <p:cNvSpPr txBox="1"/>
          <p:nvPr>
            <p:ph idx="2" type="title"/>
          </p:nvPr>
        </p:nvSpPr>
        <p:spPr>
          <a:xfrm>
            <a:off x="3490200" y="2945269"/>
            <a:ext cx="2163600" cy="38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9" name="Google Shape;359;p28"/>
          <p:cNvSpPr txBox="1"/>
          <p:nvPr>
            <p:ph idx="3" type="subTitle"/>
          </p:nvPr>
        </p:nvSpPr>
        <p:spPr>
          <a:xfrm>
            <a:off x="3490200" y="3306784"/>
            <a:ext cx="21636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8"/>
          <p:cNvSpPr txBox="1"/>
          <p:nvPr>
            <p:ph idx="4" type="title"/>
          </p:nvPr>
        </p:nvSpPr>
        <p:spPr>
          <a:xfrm>
            <a:off x="6158126" y="2945275"/>
            <a:ext cx="2163600" cy="38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1" name="Google Shape;361;p28"/>
          <p:cNvSpPr txBox="1"/>
          <p:nvPr>
            <p:ph idx="5" type="subTitle"/>
          </p:nvPr>
        </p:nvSpPr>
        <p:spPr>
          <a:xfrm>
            <a:off x="6158126" y="3306784"/>
            <a:ext cx="21636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28"/>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63" name="Google Shape;363;p28"/>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364" name="Google Shape;364;p28"/>
          <p:cNvGrpSpPr/>
          <p:nvPr/>
        </p:nvGrpSpPr>
        <p:grpSpPr>
          <a:xfrm>
            <a:off x="8303738" y="4024225"/>
            <a:ext cx="251925" cy="584475"/>
            <a:chOff x="8299719" y="3804575"/>
            <a:chExt cx="251925" cy="584475"/>
          </a:xfrm>
        </p:grpSpPr>
        <p:sp>
          <p:nvSpPr>
            <p:cNvPr id="365" name="Google Shape;365;p28"/>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8"/>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cxnSp>
        <p:nvCxnSpPr>
          <p:cNvPr id="374" name="Google Shape;374;p28"/>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2_1_1_1_1">
    <p:bg>
      <p:bgPr>
        <a:blipFill>
          <a:blip r:embed="rId2">
            <a:alphaModFix/>
          </a:blip>
          <a:stretch>
            <a:fillRect/>
          </a:stretch>
        </a:blipFill>
      </p:bgPr>
    </p:bg>
    <p:spTree>
      <p:nvGrpSpPr>
        <p:cNvPr id="375" name="Shape 375"/>
        <p:cNvGrpSpPr/>
        <p:nvPr/>
      </p:nvGrpSpPr>
      <p:grpSpPr>
        <a:xfrm>
          <a:off x="0" y="0"/>
          <a:ext cx="0" cy="0"/>
          <a:chOff x="0" y="0"/>
          <a:chExt cx="0" cy="0"/>
        </a:xfrm>
      </p:grpSpPr>
      <p:sp>
        <p:nvSpPr>
          <p:cNvPr id="376" name="Google Shape;376;p29"/>
          <p:cNvSpPr txBox="1"/>
          <p:nvPr>
            <p:ph type="title"/>
          </p:nvPr>
        </p:nvSpPr>
        <p:spPr>
          <a:xfrm>
            <a:off x="3149144" y="1133850"/>
            <a:ext cx="41664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7" name="Google Shape;377;p29"/>
          <p:cNvSpPr txBox="1"/>
          <p:nvPr>
            <p:ph idx="1" type="subTitle"/>
          </p:nvPr>
        </p:nvSpPr>
        <p:spPr>
          <a:xfrm>
            <a:off x="3149144" y="1587825"/>
            <a:ext cx="416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8" name="Google Shape;378;p29"/>
          <p:cNvSpPr txBox="1"/>
          <p:nvPr>
            <p:ph idx="2" type="title"/>
          </p:nvPr>
        </p:nvSpPr>
        <p:spPr>
          <a:xfrm>
            <a:off x="3149144" y="2362575"/>
            <a:ext cx="41664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9" name="Google Shape;379;p29"/>
          <p:cNvSpPr txBox="1"/>
          <p:nvPr>
            <p:ph idx="3" type="subTitle"/>
          </p:nvPr>
        </p:nvSpPr>
        <p:spPr>
          <a:xfrm>
            <a:off x="3149144" y="2816549"/>
            <a:ext cx="416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0" name="Google Shape;380;p29"/>
          <p:cNvSpPr txBox="1"/>
          <p:nvPr>
            <p:ph idx="4" type="title"/>
          </p:nvPr>
        </p:nvSpPr>
        <p:spPr>
          <a:xfrm>
            <a:off x="3149144" y="3591300"/>
            <a:ext cx="41664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29"/>
          <p:cNvSpPr txBox="1"/>
          <p:nvPr>
            <p:ph idx="5" type="subTitle"/>
          </p:nvPr>
        </p:nvSpPr>
        <p:spPr>
          <a:xfrm>
            <a:off x="3149144" y="4045274"/>
            <a:ext cx="416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29"/>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83" name="Google Shape;383;p29"/>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384" name="Google Shape;384;p29"/>
          <p:cNvGrpSpPr/>
          <p:nvPr/>
        </p:nvGrpSpPr>
        <p:grpSpPr>
          <a:xfrm>
            <a:off x="8303738" y="4024225"/>
            <a:ext cx="251925" cy="584475"/>
            <a:chOff x="8299719" y="3804575"/>
            <a:chExt cx="251925" cy="584475"/>
          </a:xfrm>
        </p:grpSpPr>
        <p:sp>
          <p:nvSpPr>
            <p:cNvPr id="385" name="Google Shape;385;p29"/>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9"/>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cxnSp>
        <p:nvCxnSpPr>
          <p:cNvPr id="394" name="Google Shape;394;p29"/>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blipFill>
          <a:blip r:embed="rId2">
            <a:alphaModFix/>
          </a:blip>
          <a:stretch>
            <a:fillRect/>
          </a:stretch>
        </a:blipFill>
      </p:bgPr>
    </p:bg>
    <p:spTree>
      <p:nvGrpSpPr>
        <p:cNvPr id="395" name="Shape 395"/>
        <p:cNvGrpSpPr/>
        <p:nvPr/>
      </p:nvGrpSpPr>
      <p:grpSpPr>
        <a:xfrm>
          <a:off x="0" y="0"/>
          <a:ext cx="0" cy="0"/>
          <a:chOff x="0" y="0"/>
          <a:chExt cx="0" cy="0"/>
        </a:xfrm>
      </p:grpSpPr>
      <p:sp>
        <p:nvSpPr>
          <p:cNvPr id="396" name="Google Shape;396;p30"/>
          <p:cNvSpPr txBox="1"/>
          <p:nvPr>
            <p:ph type="title"/>
          </p:nvPr>
        </p:nvSpPr>
        <p:spPr>
          <a:xfrm>
            <a:off x="1050161" y="1682850"/>
            <a:ext cx="2093700" cy="5277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7" name="Google Shape;397;p30"/>
          <p:cNvSpPr txBox="1"/>
          <p:nvPr>
            <p:ph idx="1" type="subTitle"/>
          </p:nvPr>
        </p:nvSpPr>
        <p:spPr>
          <a:xfrm>
            <a:off x="1050161" y="2119987"/>
            <a:ext cx="2093700" cy="5727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30"/>
          <p:cNvSpPr txBox="1"/>
          <p:nvPr>
            <p:ph idx="2" type="title"/>
          </p:nvPr>
        </p:nvSpPr>
        <p:spPr>
          <a:xfrm>
            <a:off x="6000139" y="1682850"/>
            <a:ext cx="2093700" cy="5277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9" name="Google Shape;399;p30"/>
          <p:cNvSpPr txBox="1"/>
          <p:nvPr>
            <p:ph idx="3" type="subTitle"/>
          </p:nvPr>
        </p:nvSpPr>
        <p:spPr>
          <a:xfrm>
            <a:off x="6000139" y="2119987"/>
            <a:ext cx="2093700" cy="5727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 name="Google Shape;400;p30"/>
          <p:cNvSpPr txBox="1"/>
          <p:nvPr>
            <p:ph idx="4" type="title"/>
          </p:nvPr>
        </p:nvSpPr>
        <p:spPr>
          <a:xfrm>
            <a:off x="1050161" y="2950465"/>
            <a:ext cx="2093700" cy="5277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1" name="Google Shape;401;p30"/>
          <p:cNvSpPr txBox="1"/>
          <p:nvPr>
            <p:ph idx="5" type="subTitle"/>
          </p:nvPr>
        </p:nvSpPr>
        <p:spPr>
          <a:xfrm>
            <a:off x="1050161" y="3382868"/>
            <a:ext cx="2093700" cy="5727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2" name="Google Shape;402;p30"/>
          <p:cNvSpPr txBox="1"/>
          <p:nvPr>
            <p:ph idx="6" type="title"/>
          </p:nvPr>
        </p:nvSpPr>
        <p:spPr>
          <a:xfrm>
            <a:off x="6000139" y="2950465"/>
            <a:ext cx="2093700" cy="5277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3" name="Google Shape;403;p30"/>
          <p:cNvSpPr txBox="1"/>
          <p:nvPr>
            <p:ph idx="7" type="subTitle"/>
          </p:nvPr>
        </p:nvSpPr>
        <p:spPr>
          <a:xfrm>
            <a:off x="6000139" y="3382868"/>
            <a:ext cx="2093700" cy="5727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4" name="Google Shape;404;p30"/>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405" name="Google Shape;405;p30"/>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406" name="Google Shape;406;p30"/>
          <p:cNvGrpSpPr/>
          <p:nvPr/>
        </p:nvGrpSpPr>
        <p:grpSpPr>
          <a:xfrm>
            <a:off x="8303738" y="4024225"/>
            <a:ext cx="251925" cy="584475"/>
            <a:chOff x="8299719" y="3804575"/>
            <a:chExt cx="251925" cy="584475"/>
          </a:xfrm>
        </p:grpSpPr>
        <p:sp>
          <p:nvSpPr>
            <p:cNvPr id="407" name="Google Shape;407;p30"/>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0"/>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cxnSp>
        <p:nvCxnSpPr>
          <p:cNvPr id="416" name="Google Shape;416;p30"/>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4"/>
          <p:cNvSpPr txBox="1"/>
          <p:nvPr>
            <p:ph idx="1" type="body"/>
          </p:nvPr>
        </p:nvSpPr>
        <p:spPr>
          <a:xfrm>
            <a:off x="720000" y="1077200"/>
            <a:ext cx="7704000" cy="35313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Lato"/>
              <a:buAutoNum type="arabicPeriod"/>
              <a:defRPr sz="120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
        <p:nvSpPr>
          <p:cNvPr id="39" name="Google Shape;39;p4"/>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grpSp>
        <p:nvGrpSpPr>
          <p:cNvPr id="40" name="Google Shape;40;p4"/>
          <p:cNvGrpSpPr/>
          <p:nvPr/>
        </p:nvGrpSpPr>
        <p:grpSpPr>
          <a:xfrm>
            <a:off x="8303738" y="4024225"/>
            <a:ext cx="251925" cy="584475"/>
            <a:chOff x="8299719" y="3804575"/>
            <a:chExt cx="251925" cy="584475"/>
          </a:xfrm>
        </p:grpSpPr>
        <p:sp>
          <p:nvSpPr>
            <p:cNvPr id="41" name="Google Shape;41;p4"/>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cxnSp>
        <p:nvCxnSpPr>
          <p:cNvPr id="50" name="Google Shape;50;p4"/>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417" name="Shape 417"/>
        <p:cNvGrpSpPr/>
        <p:nvPr/>
      </p:nvGrpSpPr>
      <p:grpSpPr>
        <a:xfrm>
          <a:off x="0" y="0"/>
          <a:ext cx="0" cy="0"/>
          <a:chOff x="0" y="0"/>
          <a:chExt cx="0" cy="0"/>
        </a:xfrm>
      </p:grpSpPr>
      <p:sp>
        <p:nvSpPr>
          <p:cNvPr id="418" name="Google Shape;418;p31"/>
          <p:cNvSpPr txBox="1"/>
          <p:nvPr>
            <p:ph type="title"/>
          </p:nvPr>
        </p:nvSpPr>
        <p:spPr>
          <a:xfrm>
            <a:off x="857327" y="1250481"/>
            <a:ext cx="2305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31"/>
          <p:cNvSpPr txBox="1"/>
          <p:nvPr>
            <p:ph idx="1" type="subTitle"/>
          </p:nvPr>
        </p:nvSpPr>
        <p:spPr>
          <a:xfrm>
            <a:off x="857327" y="1759198"/>
            <a:ext cx="2305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31"/>
          <p:cNvSpPr txBox="1"/>
          <p:nvPr>
            <p:ph idx="2" type="title"/>
          </p:nvPr>
        </p:nvSpPr>
        <p:spPr>
          <a:xfrm>
            <a:off x="3419256" y="3581152"/>
            <a:ext cx="2305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1" name="Google Shape;421;p31"/>
          <p:cNvSpPr txBox="1"/>
          <p:nvPr>
            <p:ph idx="3" type="subTitle"/>
          </p:nvPr>
        </p:nvSpPr>
        <p:spPr>
          <a:xfrm>
            <a:off x="3419256" y="4096823"/>
            <a:ext cx="2305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2" name="Google Shape;422;p31"/>
          <p:cNvSpPr txBox="1"/>
          <p:nvPr>
            <p:ph idx="4" type="title"/>
          </p:nvPr>
        </p:nvSpPr>
        <p:spPr>
          <a:xfrm>
            <a:off x="857327" y="3581152"/>
            <a:ext cx="2305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3" name="Google Shape;423;p31"/>
          <p:cNvSpPr txBox="1"/>
          <p:nvPr>
            <p:ph idx="5" type="subTitle"/>
          </p:nvPr>
        </p:nvSpPr>
        <p:spPr>
          <a:xfrm>
            <a:off x="857327" y="4096823"/>
            <a:ext cx="2305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4" name="Google Shape;424;p31"/>
          <p:cNvSpPr txBox="1"/>
          <p:nvPr>
            <p:ph idx="6" type="title"/>
          </p:nvPr>
        </p:nvSpPr>
        <p:spPr>
          <a:xfrm>
            <a:off x="3419256" y="1250481"/>
            <a:ext cx="2305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5" name="Google Shape;425;p31"/>
          <p:cNvSpPr txBox="1"/>
          <p:nvPr>
            <p:ph idx="7" type="subTitle"/>
          </p:nvPr>
        </p:nvSpPr>
        <p:spPr>
          <a:xfrm>
            <a:off x="3419256" y="1759198"/>
            <a:ext cx="2305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6" name="Google Shape;426;p31"/>
          <p:cNvSpPr txBox="1"/>
          <p:nvPr>
            <p:ph idx="8" type="title"/>
          </p:nvPr>
        </p:nvSpPr>
        <p:spPr>
          <a:xfrm>
            <a:off x="5981173" y="1250481"/>
            <a:ext cx="2305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7" name="Google Shape;427;p31"/>
          <p:cNvSpPr txBox="1"/>
          <p:nvPr>
            <p:ph idx="9" type="subTitle"/>
          </p:nvPr>
        </p:nvSpPr>
        <p:spPr>
          <a:xfrm>
            <a:off x="5981173" y="1759198"/>
            <a:ext cx="2305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8" name="Google Shape;428;p31"/>
          <p:cNvSpPr txBox="1"/>
          <p:nvPr>
            <p:ph idx="13" type="title"/>
          </p:nvPr>
        </p:nvSpPr>
        <p:spPr>
          <a:xfrm>
            <a:off x="5981173" y="3581152"/>
            <a:ext cx="2305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9" name="Google Shape;429;p31"/>
          <p:cNvSpPr txBox="1"/>
          <p:nvPr>
            <p:ph idx="14" type="subTitle"/>
          </p:nvPr>
        </p:nvSpPr>
        <p:spPr>
          <a:xfrm>
            <a:off x="5981173" y="4096823"/>
            <a:ext cx="2305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0" name="Google Shape;430;p31"/>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431" name="Google Shape;431;p31"/>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432" name="Google Shape;432;p31"/>
          <p:cNvGrpSpPr/>
          <p:nvPr/>
        </p:nvGrpSpPr>
        <p:grpSpPr>
          <a:xfrm>
            <a:off x="8303738" y="4024225"/>
            <a:ext cx="251925" cy="584475"/>
            <a:chOff x="8299719" y="3804575"/>
            <a:chExt cx="251925" cy="584475"/>
          </a:xfrm>
        </p:grpSpPr>
        <p:sp>
          <p:nvSpPr>
            <p:cNvPr id="433" name="Google Shape;433;p31"/>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1"/>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cxnSp>
        <p:nvCxnSpPr>
          <p:cNvPr id="442" name="Google Shape;442;p31"/>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443" name="Shape 443"/>
        <p:cNvGrpSpPr/>
        <p:nvPr/>
      </p:nvGrpSpPr>
      <p:grpSpPr>
        <a:xfrm>
          <a:off x="0" y="0"/>
          <a:ext cx="0" cy="0"/>
          <a:chOff x="0" y="0"/>
          <a:chExt cx="0" cy="0"/>
        </a:xfrm>
      </p:grpSpPr>
      <p:sp>
        <p:nvSpPr>
          <p:cNvPr id="444" name="Google Shape;444;p32"/>
          <p:cNvSpPr txBox="1"/>
          <p:nvPr>
            <p:ph hasCustomPrompt="1" type="title"/>
          </p:nvPr>
        </p:nvSpPr>
        <p:spPr>
          <a:xfrm>
            <a:off x="2312250" y="540000"/>
            <a:ext cx="4519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45" name="Google Shape;445;p32"/>
          <p:cNvSpPr txBox="1"/>
          <p:nvPr>
            <p:ph idx="1" type="subTitle"/>
          </p:nvPr>
        </p:nvSpPr>
        <p:spPr>
          <a:xfrm>
            <a:off x="2312250" y="1281017"/>
            <a:ext cx="45195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6" name="Google Shape;446;p32"/>
          <p:cNvSpPr txBox="1"/>
          <p:nvPr>
            <p:ph hasCustomPrompt="1" idx="2" type="title"/>
          </p:nvPr>
        </p:nvSpPr>
        <p:spPr>
          <a:xfrm>
            <a:off x="2312250" y="1974280"/>
            <a:ext cx="4519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47" name="Google Shape;447;p32"/>
          <p:cNvSpPr txBox="1"/>
          <p:nvPr>
            <p:ph idx="3" type="subTitle"/>
          </p:nvPr>
        </p:nvSpPr>
        <p:spPr>
          <a:xfrm>
            <a:off x="2312250" y="2719670"/>
            <a:ext cx="45195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8" name="Google Shape;448;p32"/>
          <p:cNvSpPr txBox="1"/>
          <p:nvPr>
            <p:ph hasCustomPrompt="1" idx="4" type="title"/>
          </p:nvPr>
        </p:nvSpPr>
        <p:spPr>
          <a:xfrm>
            <a:off x="2312250" y="3408559"/>
            <a:ext cx="4519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49" name="Google Shape;449;p32"/>
          <p:cNvSpPr txBox="1"/>
          <p:nvPr>
            <p:ph idx="5" type="subTitle"/>
          </p:nvPr>
        </p:nvSpPr>
        <p:spPr>
          <a:xfrm>
            <a:off x="2312250" y="4158324"/>
            <a:ext cx="45195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0" name="Google Shape;450;p32"/>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451" name="Google Shape;451;p32"/>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452" name="Google Shape;452;p32"/>
          <p:cNvGrpSpPr/>
          <p:nvPr/>
        </p:nvGrpSpPr>
        <p:grpSpPr>
          <a:xfrm flipH="1">
            <a:off x="585043" y="4024225"/>
            <a:ext cx="251925" cy="584475"/>
            <a:chOff x="8299719" y="3804575"/>
            <a:chExt cx="251925" cy="584475"/>
          </a:xfrm>
        </p:grpSpPr>
        <p:sp>
          <p:nvSpPr>
            <p:cNvPr id="453" name="Google Shape;453;p32"/>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461" name="Shape 461"/>
        <p:cNvGrpSpPr/>
        <p:nvPr/>
      </p:nvGrpSpPr>
      <p:grpSpPr>
        <a:xfrm>
          <a:off x="0" y="0"/>
          <a:ext cx="0" cy="0"/>
          <a:chOff x="0" y="0"/>
          <a:chExt cx="0" cy="0"/>
        </a:xfrm>
      </p:grpSpPr>
      <p:sp>
        <p:nvSpPr>
          <p:cNvPr id="462" name="Google Shape;462;p33"/>
          <p:cNvSpPr txBox="1"/>
          <p:nvPr>
            <p:ph type="ctrTitle"/>
          </p:nvPr>
        </p:nvSpPr>
        <p:spPr>
          <a:xfrm>
            <a:off x="2430000" y="535000"/>
            <a:ext cx="4284000" cy="113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3" name="Google Shape;463;p33"/>
          <p:cNvSpPr txBox="1"/>
          <p:nvPr>
            <p:ph idx="1" type="subTitle"/>
          </p:nvPr>
        </p:nvSpPr>
        <p:spPr>
          <a:xfrm>
            <a:off x="2425050" y="2528388"/>
            <a:ext cx="4293900" cy="93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64" name="Google Shape;464;p33"/>
          <p:cNvSpPr txBox="1"/>
          <p:nvPr/>
        </p:nvSpPr>
        <p:spPr>
          <a:xfrm>
            <a:off x="2872050" y="3647325"/>
            <a:ext cx="33999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dk1"/>
                </a:solidFill>
                <a:latin typeface="Lato"/>
                <a:ea typeface="Lato"/>
                <a:cs typeface="Lato"/>
                <a:sym typeface="Lato"/>
              </a:rPr>
              <a:t>CREDITS:</a:t>
            </a:r>
            <a:r>
              <a:rPr lang="en" sz="1000">
                <a:solidFill>
                  <a:schemeClr val="dk1"/>
                </a:solidFill>
                <a:latin typeface="Lato"/>
                <a:ea typeface="Lato"/>
                <a:cs typeface="Lato"/>
                <a:sym typeface="Lato"/>
              </a:rPr>
              <a:t> This presentation template was created by </a:t>
            </a:r>
            <a:r>
              <a:rPr b="1" lang="en" sz="1000">
                <a:solidFill>
                  <a:schemeClr val="dk1"/>
                </a:solidFill>
                <a:uFill>
                  <a:noFill/>
                </a:uFill>
                <a:latin typeface="Lato"/>
                <a:ea typeface="Lato"/>
                <a:cs typeface="Lato"/>
                <a:sym typeface="Lato"/>
                <a:hlinkClick r:id="rId3">
                  <a:extLst>
                    <a:ext uri="{A12FA001-AC4F-418D-AE19-62706E023703}">
                      <ahyp:hlinkClr val="tx"/>
                    </a:ext>
                  </a:extLst>
                </a:hlinkClick>
              </a:rPr>
              <a:t>Slidesgo</a:t>
            </a:r>
            <a:r>
              <a:rPr lang="en" sz="1000">
                <a:solidFill>
                  <a:schemeClr val="dk1"/>
                </a:solidFill>
                <a:latin typeface="Lato"/>
                <a:ea typeface="Lato"/>
                <a:cs typeface="Lato"/>
                <a:sym typeface="Lato"/>
              </a:rPr>
              <a:t>, including icons by </a:t>
            </a:r>
            <a:r>
              <a:rPr b="1" lang="en" sz="1000">
                <a:solidFill>
                  <a:schemeClr val="dk1"/>
                </a:solidFill>
                <a:uFill>
                  <a:noFill/>
                </a:uFill>
                <a:latin typeface="Lato"/>
                <a:ea typeface="Lato"/>
                <a:cs typeface="Lato"/>
                <a:sym typeface="Lato"/>
                <a:hlinkClick r:id="rId4">
                  <a:extLst>
                    <a:ext uri="{A12FA001-AC4F-418D-AE19-62706E023703}">
                      <ahyp:hlinkClr val="tx"/>
                    </a:ext>
                  </a:extLst>
                </a:hlinkClick>
              </a:rPr>
              <a:t>Flaticon</a:t>
            </a:r>
            <a:r>
              <a:rPr lang="en" sz="1000">
                <a:solidFill>
                  <a:schemeClr val="dk1"/>
                </a:solidFill>
                <a:latin typeface="Lato"/>
                <a:ea typeface="Lato"/>
                <a:cs typeface="Lato"/>
                <a:sym typeface="Lato"/>
              </a:rPr>
              <a:t> and infographics &amp; images by</a:t>
            </a:r>
            <a:r>
              <a:rPr b="1" lang="en" sz="1000">
                <a:solidFill>
                  <a:schemeClr val="dk1"/>
                </a:solidFill>
                <a:latin typeface="Lato"/>
                <a:ea typeface="Lato"/>
                <a:cs typeface="Lato"/>
                <a:sym typeface="Lato"/>
              </a:rPr>
              <a:t> </a:t>
            </a:r>
            <a:r>
              <a:rPr b="1" lang="en" sz="1000">
                <a:solidFill>
                  <a:schemeClr val="dk1"/>
                </a:solidFill>
                <a:uFill>
                  <a:noFill/>
                </a:uFill>
                <a:latin typeface="Lato"/>
                <a:ea typeface="Lato"/>
                <a:cs typeface="Lato"/>
                <a:sym typeface="Lato"/>
                <a:hlinkClick r:id="rId5">
                  <a:extLst>
                    <a:ext uri="{A12FA001-AC4F-418D-AE19-62706E023703}">
                      <ahyp:hlinkClr val="tx"/>
                    </a:ext>
                  </a:extLst>
                </a:hlinkClick>
              </a:rPr>
              <a:t>Freepik</a:t>
            </a:r>
            <a:endParaRPr b="1" sz="1000">
              <a:solidFill>
                <a:schemeClr val="dk1"/>
              </a:solidFill>
              <a:highlight>
                <a:srgbClr val="DFDEFC"/>
              </a:highlight>
              <a:latin typeface="Lato"/>
              <a:ea typeface="Lato"/>
              <a:cs typeface="Lato"/>
              <a:sym typeface="Lato"/>
            </a:endParaRPr>
          </a:p>
        </p:txBody>
      </p:sp>
      <p:sp>
        <p:nvSpPr>
          <p:cNvPr id="465" name="Google Shape;465;p33"/>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466" name="Google Shape;466;p33"/>
          <p:cNvGrpSpPr/>
          <p:nvPr/>
        </p:nvGrpSpPr>
        <p:grpSpPr>
          <a:xfrm>
            <a:off x="8303738" y="4024225"/>
            <a:ext cx="251925" cy="584475"/>
            <a:chOff x="8299719" y="3804575"/>
            <a:chExt cx="251925" cy="584475"/>
          </a:xfrm>
        </p:grpSpPr>
        <p:sp>
          <p:nvSpPr>
            <p:cNvPr id="467" name="Google Shape;467;p33"/>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33"/>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34"/>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478" name="Google Shape;478;p34"/>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479" name="Google Shape;479;p34"/>
          <p:cNvGrpSpPr/>
          <p:nvPr/>
        </p:nvGrpSpPr>
        <p:grpSpPr>
          <a:xfrm>
            <a:off x="8303738" y="4024225"/>
            <a:ext cx="251925" cy="584475"/>
            <a:chOff x="8299719" y="3804575"/>
            <a:chExt cx="251925" cy="584475"/>
          </a:xfrm>
        </p:grpSpPr>
        <p:sp>
          <p:nvSpPr>
            <p:cNvPr id="480" name="Google Shape;480;p34"/>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488" name="Shape 488"/>
        <p:cNvGrpSpPr/>
        <p:nvPr/>
      </p:nvGrpSpPr>
      <p:grpSpPr>
        <a:xfrm>
          <a:off x="0" y="0"/>
          <a:ext cx="0" cy="0"/>
          <a:chOff x="0" y="0"/>
          <a:chExt cx="0" cy="0"/>
        </a:xfrm>
      </p:grpSpPr>
      <p:sp>
        <p:nvSpPr>
          <p:cNvPr id="489" name="Google Shape;489;p35"/>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490" name="Google Shape;490;p35"/>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491" name="Google Shape;491;p35"/>
          <p:cNvGrpSpPr/>
          <p:nvPr/>
        </p:nvGrpSpPr>
        <p:grpSpPr>
          <a:xfrm flipH="1">
            <a:off x="585043" y="4024225"/>
            <a:ext cx="251925" cy="584475"/>
            <a:chOff x="8299719" y="3804575"/>
            <a:chExt cx="251925" cy="584475"/>
          </a:xfrm>
        </p:grpSpPr>
        <p:sp>
          <p:nvSpPr>
            <p:cNvPr id="492" name="Google Shape;492;p35"/>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5"/>
          <p:cNvSpPr txBox="1"/>
          <p:nvPr>
            <p:ph idx="1" type="subTitle"/>
          </p:nvPr>
        </p:nvSpPr>
        <p:spPr>
          <a:xfrm>
            <a:off x="1087963" y="1289648"/>
            <a:ext cx="3335700" cy="4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500">
                <a:solidFill>
                  <a:schemeClr val="dk1"/>
                </a:solidFil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3" name="Google Shape;53;p5"/>
          <p:cNvSpPr txBox="1"/>
          <p:nvPr>
            <p:ph idx="2" type="subTitle"/>
          </p:nvPr>
        </p:nvSpPr>
        <p:spPr>
          <a:xfrm>
            <a:off x="4720337" y="2394448"/>
            <a:ext cx="3335700" cy="4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500">
                <a:solidFill>
                  <a:schemeClr val="dk1"/>
                </a:solidFil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4" name="Google Shape;54;p5"/>
          <p:cNvSpPr txBox="1"/>
          <p:nvPr>
            <p:ph idx="3" type="subTitle"/>
          </p:nvPr>
        </p:nvSpPr>
        <p:spPr>
          <a:xfrm>
            <a:off x="1087963" y="1707135"/>
            <a:ext cx="3335700" cy="9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5"/>
          <p:cNvSpPr txBox="1"/>
          <p:nvPr>
            <p:ph idx="4" type="subTitle"/>
          </p:nvPr>
        </p:nvSpPr>
        <p:spPr>
          <a:xfrm>
            <a:off x="4720337" y="2809586"/>
            <a:ext cx="3335700" cy="9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5"/>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57" name="Google Shape;57;p5"/>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58" name="Google Shape;58;p5"/>
          <p:cNvGrpSpPr/>
          <p:nvPr/>
        </p:nvGrpSpPr>
        <p:grpSpPr>
          <a:xfrm>
            <a:off x="8303738" y="4024225"/>
            <a:ext cx="251925" cy="584475"/>
            <a:chOff x="8299719" y="3804575"/>
            <a:chExt cx="251925" cy="584475"/>
          </a:xfrm>
        </p:grpSpPr>
        <p:sp>
          <p:nvSpPr>
            <p:cNvPr id="59" name="Google Shape;59;p5"/>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69" name="Google Shape;69;p6"/>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70" name="Google Shape;70;p6"/>
          <p:cNvGrpSpPr/>
          <p:nvPr/>
        </p:nvGrpSpPr>
        <p:grpSpPr>
          <a:xfrm>
            <a:off x="8303738" y="4024225"/>
            <a:ext cx="251925" cy="584475"/>
            <a:chOff x="8299719" y="3804575"/>
            <a:chExt cx="251925" cy="584475"/>
          </a:xfrm>
        </p:grpSpPr>
        <p:sp>
          <p:nvSpPr>
            <p:cNvPr id="71" name="Google Shape;71;p6"/>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6"/>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cxnSp>
        <p:nvCxnSpPr>
          <p:cNvPr id="80" name="Google Shape;80;p6"/>
          <p:cNvCxnSpPr/>
          <p:nvPr/>
        </p:nvCxnSpPr>
        <p:spPr>
          <a:xfrm>
            <a:off x="2949605" y="1118688"/>
            <a:ext cx="3296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7"/>
          <p:cNvSpPr txBox="1"/>
          <p:nvPr>
            <p:ph idx="1" type="subTitle"/>
          </p:nvPr>
        </p:nvSpPr>
        <p:spPr>
          <a:xfrm>
            <a:off x="2184450" y="2479899"/>
            <a:ext cx="4775100" cy="110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7"/>
          <p:cNvSpPr txBox="1"/>
          <p:nvPr>
            <p:ph type="title"/>
          </p:nvPr>
        </p:nvSpPr>
        <p:spPr>
          <a:xfrm>
            <a:off x="2184450" y="1681901"/>
            <a:ext cx="47751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84" name="Google Shape;84;p7"/>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sp>
        <p:nvSpPr>
          <p:cNvPr id="85" name="Google Shape;85;p7"/>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dk1"/>
            </a:solidFill>
            <a:prstDash val="solid"/>
            <a:round/>
            <a:headEnd len="med" w="med" type="none"/>
            <a:tailEnd len="med" w="med" type="none"/>
          </a:ln>
        </p:spPr>
      </p:sp>
      <p:grpSp>
        <p:nvGrpSpPr>
          <p:cNvPr id="86" name="Google Shape;86;p7"/>
          <p:cNvGrpSpPr/>
          <p:nvPr/>
        </p:nvGrpSpPr>
        <p:grpSpPr>
          <a:xfrm flipH="1">
            <a:off x="585043" y="4024225"/>
            <a:ext cx="251925" cy="584475"/>
            <a:chOff x="8299719" y="3804575"/>
            <a:chExt cx="251925" cy="584475"/>
          </a:xfrm>
        </p:grpSpPr>
        <p:sp>
          <p:nvSpPr>
            <p:cNvPr id="87" name="Google Shape;87;p7"/>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8"/>
          <p:cNvSpPr txBox="1"/>
          <p:nvPr>
            <p:ph type="title"/>
          </p:nvPr>
        </p:nvSpPr>
        <p:spPr>
          <a:xfrm>
            <a:off x="1388100" y="1192300"/>
            <a:ext cx="6367800" cy="2454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97" name="Google Shape;97;p8"/>
          <p:cNvSpPr/>
          <p:nvPr/>
        </p:nvSpPr>
        <p:spPr>
          <a:xfrm flipH="1">
            <a:off x="798166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sp>
        <p:nvSpPr>
          <p:cNvPr id="98" name="Google Shape;98;p8"/>
          <p:cNvSpPr/>
          <p:nvPr/>
        </p:nvSpPr>
        <p:spPr>
          <a:xfrm flipH="1" rot="10800000">
            <a:off x="71181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grpSp>
        <p:nvGrpSpPr>
          <p:cNvPr id="99" name="Google Shape;99;p8"/>
          <p:cNvGrpSpPr/>
          <p:nvPr/>
        </p:nvGrpSpPr>
        <p:grpSpPr>
          <a:xfrm flipH="1">
            <a:off x="585043" y="4024225"/>
            <a:ext cx="251925" cy="584475"/>
            <a:chOff x="8299719" y="3804575"/>
            <a:chExt cx="251925" cy="584475"/>
          </a:xfrm>
        </p:grpSpPr>
        <p:sp>
          <p:nvSpPr>
            <p:cNvPr id="100" name="Google Shape;100;p8"/>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9"/>
          <p:cNvSpPr txBox="1"/>
          <p:nvPr>
            <p:ph type="title"/>
          </p:nvPr>
        </p:nvSpPr>
        <p:spPr>
          <a:xfrm>
            <a:off x="961550" y="1627725"/>
            <a:ext cx="4601100" cy="657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 name="Google Shape;110;p9"/>
          <p:cNvSpPr txBox="1"/>
          <p:nvPr>
            <p:ph idx="1" type="subTitle"/>
          </p:nvPr>
        </p:nvSpPr>
        <p:spPr>
          <a:xfrm>
            <a:off x="961550" y="2345125"/>
            <a:ext cx="4601100" cy="136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9"/>
          <p:cNvSpPr/>
          <p:nvPr/>
        </p:nvSpPr>
        <p:spPr>
          <a:xfrm>
            <a:off x="715100" y="1271002"/>
            <a:ext cx="4522221" cy="249934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grpSp>
        <p:nvGrpSpPr>
          <p:cNvPr id="112" name="Google Shape;112;p9"/>
          <p:cNvGrpSpPr/>
          <p:nvPr/>
        </p:nvGrpSpPr>
        <p:grpSpPr>
          <a:xfrm>
            <a:off x="8302938" y="4024025"/>
            <a:ext cx="251925" cy="584475"/>
            <a:chOff x="8299719" y="3804575"/>
            <a:chExt cx="251925" cy="584475"/>
          </a:xfrm>
        </p:grpSpPr>
        <p:sp>
          <p:nvSpPr>
            <p:cNvPr id="113" name="Google Shape;113;p9"/>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9"/>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sp>
        <p:nvSpPr>
          <p:cNvPr id="122" name="Google Shape;122;p9"/>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 name="Shape 123"/>
        <p:cNvGrpSpPr/>
        <p:nvPr/>
      </p:nvGrpSpPr>
      <p:grpSpPr>
        <a:xfrm>
          <a:off x="0" y="0"/>
          <a:ext cx="0" cy="0"/>
          <a:chOff x="0" y="0"/>
          <a:chExt cx="0" cy="0"/>
        </a:xfrm>
      </p:grpSpPr>
      <p:pic>
        <p:nvPicPr>
          <p:cNvPr id="124" name="Google Shape;124;p10"/>
          <p:cNvPicPr preferRelativeResize="0"/>
          <p:nvPr/>
        </p:nvPicPr>
        <p:blipFill>
          <a:blip r:embed="rId2">
            <a:alphaModFix amt="70000"/>
          </a:blip>
          <a:stretch>
            <a:fillRect/>
          </a:stretch>
        </p:blipFill>
        <p:spPr>
          <a:xfrm rot="-10595863">
            <a:off x="-5402312" y="2105049"/>
            <a:ext cx="12516720" cy="10200607"/>
          </a:xfrm>
          <a:prstGeom prst="rect">
            <a:avLst/>
          </a:prstGeom>
          <a:noFill/>
          <a:ln>
            <a:noFill/>
          </a:ln>
        </p:spPr>
      </p:pic>
      <p:pic>
        <p:nvPicPr>
          <p:cNvPr id="125" name="Google Shape;125;p10"/>
          <p:cNvPicPr preferRelativeResize="0"/>
          <p:nvPr/>
        </p:nvPicPr>
        <p:blipFill>
          <a:blip r:embed="rId2">
            <a:alphaModFix amt="70000"/>
          </a:blip>
          <a:stretch>
            <a:fillRect/>
          </a:stretch>
        </p:blipFill>
        <p:spPr>
          <a:xfrm flipH="1" rot="9768733">
            <a:off x="4877329" y="652372"/>
            <a:ext cx="12516720" cy="10200610"/>
          </a:xfrm>
          <a:prstGeom prst="rect">
            <a:avLst/>
          </a:prstGeom>
          <a:noFill/>
          <a:ln>
            <a:noFill/>
          </a:ln>
        </p:spPr>
      </p:pic>
      <p:sp>
        <p:nvSpPr>
          <p:cNvPr id="126" name="Google Shape;126;p10"/>
          <p:cNvSpPr txBox="1"/>
          <p:nvPr>
            <p:ph type="title"/>
          </p:nvPr>
        </p:nvSpPr>
        <p:spPr>
          <a:xfrm>
            <a:off x="2253225" y="3388925"/>
            <a:ext cx="4520700" cy="93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solidFill>
                  <a:schemeClr val="lt1"/>
                </a:solidFill>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127" name="Google Shape;127;p10"/>
          <p:cNvSpPr/>
          <p:nvPr/>
        </p:nvSpPr>
        <p:spPr>
          <a:xfrm>
            <a:off x="715100" y="4158000"/>
            <a:ext cx="443946" cy="45069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sp>
        <p:nvSpPr>
          <p:cNvPr id="128" name="Google Shape;128;p10"/>
          <p:cNvSpPr/>
          <p:nvPr/>
        </p:nvSpPr>
        <p:spPr>
          <a:xfrm rot="10800000">
            <a:off x="7984950" y="535000"/>
            <a:ext cx="443946" cy="450696"/>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grpSp>
        <p:nvGrpSpPr>
          <p:cNvPr id="129" name="Google Shape;129;p10"/>
          <p:cNvGrpSpPr/>
          <p:nvPr/>
        </p:nvGrpSpPr>
        <p:grpSpPr>
          <a:xfrm>
            <a:off x="8303738" y="4024225"/>
            <a:ext cx="251925" cy="584475"/>
            <a:chOff x="8299719" y="3804575"/>
            <a:chExt cx="251925" cy="584475"/>
          </a:xfrm>
        </p:grpSpPr>
        <p:sp>
          <p:nvSpPr>
            <p:cNvPr id="130" name="Google Shape;130;p10"/>
            <p:cNvSpPr/>
            <p:nvPr/>
          </p:nvSpPr>
          <p:spPr>
            <a:xfrm>
              <a:off x="8299719"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8466444" y="380457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8299719"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8466444" y="397100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8299719"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8466444" y="4137425"/>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a:off x="8299719"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
            <p:cNvSpPr/>
            <p:nvPr/>
          </p:nvSpPr>
          <p:spPr>
            <a:xfrm>
              <a:off x="8466444" y="4303850"/>
              <a:ext cx="85200" cy="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Lato"/>
              <a:buNone/>
              <a:defRPr b="1" sz="2500">
                <a:solidFill>
                  <a:schemeClr val="dk1"/>
                </a:solidFill>
                <a:latin typeface="Lato"/>
                <a:ea typeface="Lato"/>
                <a:cs typeface="Lato"/>
                <a:sym typeface="Lato"/>
              </a:defRPr>
            </a:lvl1pPr>
            <a:lvl2pPr lvl="1" rtl="0">
              <a:spcBef>
                <a:spcPts val="0"/>
              </a:spcBef>
              <a:spcAft>
                <a:spcPts val="0"/>
              </a:spcAft>
              <a:buClr>
                <a:schemeClr val="dk1"/>
              </a:buClr>
              <a:buSzPts val="2500"/>
              <a:buFont typeface="Lato"/>
              <a:buNone/>
              <a:defRPr b="1" sz="2500">
                <a:solidFill>
                  <a:schemeClr val="dk1"/>
                </a:solidFill>
                <a:latin typeface="Lato"/>
                <a:ea typeface="Lato"/>
                <a:cs typeface="Lato"/>
                <a:sym typeface="Lato"/>
              </a:defRPr>
            </a:lvl2pPr>
            <a:lvl3pPr lvl="2" rtl="0">
              <a:spcBef>
                <a:spcPts val="0"/>
              </a:spcBef>
              <a:spcAft>
                <a:spcPts val="0"/>
              </a:spcAft>
              <a:buClr>
                <a:schemeClr val="dk1"/>
              </a:buClr>
              <a:buSzPts val="2500"/>
              <a:buFont typeface="Lato"/>
              <a:buNone/>
              <a:defRPr b="1" sz="2500">
                <a:solidFill>
                  <a:schemeClr val="dk1"/>
                </a:solidFill>
                <a:latin typeface="Lato"/>
                <a:ea typeface="Lato"/>
                <a:cs typeface="Lato"/>
                <a:sym typeface="Lato"/>
              </a:defRPr>
            </a:lvl3pPr>
            <a:lvl4pPr lvl="3" rtl="0">
              <a:spcBef>
                <a:spcPts val="0"/>
              </a:spcBef>
              <a:spcAft>
                <a:spcPts val="0"/>
              </a:spcAft>
              <a:buClr>
                <a:schemeClr val="dk1"/>
              </a:buClr>
              <a:buSzPts val="2500"/>
              <a:buFont typeface="Lato"/>
              <a:buNone/>
              <a:defRPr b="1" sz="2500">
                <a:solidFill>
                  <a:schemeClr val="dk1"/>
                </a:solidFill>
                <a:latin typeface="Lato"/>
                <a:ea typeface="Lato"/>
                <a:cs typeface="Lato"/>
                <a:sym typeface="Lato"/>
              </a:defRPr>
            </a:lvl4pPr>
            <a:lvl5pPr lvl="4" rtl="0">
              <a:spcBef>
                <a:spcPts val="0"/>
              </a:spcBef>
              <a:spcAft>
                <a:spcPts val="0"/>
              </a:spcAft>
              <a:buClr>
                <a:schemeClr val="dk1"/>
              </a:buClr>
              <a:buSzPts val="2500"/>
              <a:buFont typeface="Lato"/>
              <a:buNone/>
              <a:defRPr b="1" sz="2500">
                <a:solidFill>
                  <a:schemeClr val="dk1"/>
                </a:solidFill>
                <a:latin typeface="Lato"/>
                <a:ea typeface="Lato"/>
                <a:cs typeface="Lato"/>
                <a:sym typeface="Lato"/>
              </a:defRPr>
            </a:lvl5pPr>
            <a:lvl6pPr lvl="5" rtl="0">
              <a:spcBef>
                <a:spcPts val="0"/>
              </a:spcBef>
              <a:spcAft>
                <a:spcPts val="0"/>
              </a:spcAft>
              <a:buClr>
                <a:schemeClr val="dk1"/>
              </a:buClr>
              <a:buSzPts val="2500"/>
              <a:buFont typeface="Lato"/>
              <a:buNone/>
              <a:defRPr b="1" sz="2500">
                <a:solidFill>
                  <a:schemeClr val="dk1"/>
                </a:solidFill>
                <a:latin typeface="Lato"/>
                <a:ea typeface="Lato"/>
                <a:cs typeface="Lato"/>
                <a:sym typeface="Lato"/>
              </a:defRPr>
            </a:lvl6pPr>
            <a:lvl7pPr lvl="6" rtl="0">
              <a:spcBef>
                <a:spcPts val="0"/>
              </a:spcBef>
              <a:spcAft>
                <a:spcPts val="0"/>
              </a:spcAft>
              <a:buClr>
                <a:schemeClr val="dk1"/>
              </a:buClr>
              <a:buSzPts val="2500"/>
              <a:buFont typeface="Lato"/>
              <a:buNone/>
              <a:defRPr b="1" sz="2500">
                <a:solidFill>
                  <a:schemeClr val="dk1"/>
                </a:solidFill>
                <a:latin typeface="Lato"/>
                <a:ea typeface="Lato"/>
                <a:cs typeface="Lato"/>
                <a:sym typeface="Lato"/>
              </a:defRPr>
            </a:lvl7pPr>
            <a:lvl8pPr lvl="7" rtl="0">
              <a:spcBef>
                <a:spcPts val="0"/>
              </a:spcBef>
              <a:spcAft>
                <a:spcPts val="0"/>
              </a:spcAft>
              <a:buClr>
                <a:schemeClr val="dk1"/>
              </a:buClr>
              <a:buSzPts val="2500"/>
              <a:buFont typeface="Lato"/>
              <a:buNone/>
              <a:defRPr b="1" sz="2500">
                <a:solidFill>
                  <a:schemeClr val="dk1"/>
                </a:solidFill>
                <a:latin typeface="Lato"/>
                <a:ea typeface="Lato"/>
                <a:cs typeface="Lato"/>
                <a:sym typeface="Lato"/>
              </a:defRPr>
            </a:lvl8pPr>
            <a:lvl9pPr lvl="8" rtl="0">
              <a:spcBef>
                <a:spcPts val="0"/>
              </a:spcBef>
              <a:spcAft>
                <a:spcPts val="0"/>
              </a:spcAft>
              <a:buClr>
                <a:schemeClr val="dk1"/>
              </a:buClr>
              <a:buSzPts val="2500"/>
              <a:buFont typeface="Lato"/>
              <a:buNone/>
              <a:defRPr b="1" sz="2500">
                <a:solidFill>
                  <a:schemeClr val="dk1"/>
                </a:solidFill>
                <a:latin typeface="Lato"/>
                <a:ea typeface="Lato"/>
                <a:cs typeface="Lato"/>
                <a:sym typeface="La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36"/>
          <p:cNvSpPr/>
          <p:nvPr/>
        </p:nvSpPr>
        <p:spPr>
          <a:xfrm>
            <a:off x="5927580" y="1086506"/>
            <a:ext cx="2499300" cy="24993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txBox="1"/>
          <p:nvPr>
            <p:ph idx="1" type="subTitle"/>
          </p:nvPr>
        </p:nvSpPr>
        <p:spPr>
          <a:xfrm>
            <a:off x="1676425" y="3812875"/>
            <a:ext cx="7106700" cy="2682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sz="1300"/>
              <a:t>Team 9: Caroline Lun , Tavishi Pandey , Jon Sherman , Peixuan Liu</a:t>
            </a:r>
            <a:endParaRPr sz="1300"/>
          </a:p>
        </p:txBody>
      </p:sp>
      <p:sp>
        <p:nvSpPr>
          <p:cNvPr id="506" name="Google Shape;506;p36"/>
          <p:cNvSpPr txBox="1"/>
          <p:nvPr>
            <p:ph type="ctrTitle"/>
          </p:nvPr>
        </p:nvSpPr>
        <p:spPr>
          <a:xfrm>
            <a:off x="1676425" y="872525"/>
            <a:ext cx="5656800" cy="17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Drivers of App Performance on Google Play Store</a:t>
            </a:r>
            <a:endParaRPr/>
          </a:p>
        </p:txBody>
      </p:sp>
      <p:sp>
        <p:nvSpPr>
          <p:cNvPr id="507" name="Google Shape;507;p36"/>
          <p:cNvSpPr/>
          <p:nvPr/>
        </p:nvSpPr>
        <p:spPr>
          <a:xfrm>
            <a:off x="1424490" y="1394150"/>
            <a:ext cx="5765980" cy="2780040"/>
          </a:xfrm>
          <a:custGeom>
            <a:rect b="b" l="l" r="r" t="t"/>
            <a:pathLst>
              <a:path extrusionOk="0" h="137933" w="236456">
                <a:moveTo>
                  <a:pt x="289" y="0"/>
                </a:moveTo>
                <a:lnTo>
                  <a:pt x="0" y="137933"/>
                </a:lnTo>
                <a:lnTo>
                  <a:pt x="236456" y="137933"/>
                </a:lnTo>
              </a:path>
            </a:pathLst>
          </a:custGeom>
          <a:noFill/>
          <a:ln cap="flat" cmpd="sng" w="19050">
            <a:solidFill>
              <a:schemeClr val="lt1"/>
            </a:solidFill>
            <a:prstDash val="solid"/>
            <a:round/>
            <a:headEnd len="med" w="med" type="none"/>
            <a:tailEnd len="med" w="med" type="none"/>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Bigrams Frequency</a:t>
            </a:r>
            <a:endParaRPr/>
          </a:p>
        </p:txBody>
      </p:sp>
      <p:sp>
        <p:nvSpPr>
          <p:cNvPr id="659" name="Google Shape;659;p45"/>
          <p:cNvSpPr/>
          <p:nvPr/>
        </p:nvSpPr>
        <p:spPr>
          <a:xfrm flipH="1">
            <a:off x="7179257" y="-1261185"/>
            <a:ext cx="2499300" cy="24993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5"/>
          <p:cNvGrpSpPr/>
          <p:nvPr/>
        </p:nvGrpSpPr>
        <p:grpSpPr>
          <a:xfrm>
            <a:off x="8757115" y="85419"/>
            <a:ext cx="207582" cy="359594"/>
            <a:chOff x="2656082" y="2287427"/>
            <a:chExt cx="207582" cy="359594"/>
          </a:xfrm>
        </p:grpSpPr>
        <p:sp>
          <p:nvSpPr>
            <p:cNvPr id="661" name="Google Shape;661;p45"/>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45"/>
          <p:cNvSpPr txBox="1"/>
          <p:nvPr/>
        </p:nvSpPr>
        <p:spPr>
          <a:xfrm>
            <a:off x="835675" y="3818750"/>
            <a:ext cx="7410600" cy="1324800"/>
          </a:xfrm>
          <a:prstGeom prst="rect">
            <a:avLst/>
          </a:prstGeom>
          <a:noFill/>
          <a:ln>
            <a:noFill/>
          </a:ln>
        </p:spPr>
        <p:txBody>
          <a:bodyPr anchorCtr="0" anchor="t" bIns="91425" lIns="91425" spcFirstLastPara="1" rIns="91425" wrap="square" tIns="91425">
            <a:noAutofit/>
          </a:bodyPr>
          <a:lstStyle/>
          <a:p>
            <a:pPr indent="-317500" lvl="0" marL="457200" rtl="0" algn="l">
              <a:lnSpc>
                <a:spcPct val="138000"/>
              </a:lnSpc>
              <a:spcBef>
                <a:spcPts val="0"/>
              </a:spcBef>
              <a:spcAft>
                <a:spcPts val="0"/>
              </a:spcAft>
              <a:buClr>
                <a:srgbClr val="000431"/>
              </a:buClr>
              <a:buSzPts val="1400"/>
              <a:buFont typeface="Lato"/>
              <a:buChar char="●"/>
            </a:pPr>
            <a:r>
              <a:rPr lang="en">
                <a:solidFill>
                  <a:srgbClr val="000431"/>
                </a:solidFill>
                <a:latin typeface="Lato"/>
                <a:ea typeface="Lato"/>
                <a:cs typeface="Lato"/>
                <a:sym typeface="Lato"/>
              </a:rPr>
              <a:t>For low rating apps (&lt;3.0), we notice a lot of complaints about id card, can’t log in and can’t access the apps </a:t>
            </a:r>
            <a:endParaRPr>
              <a:solidFill>
                <a:srgbClr val="000431"/>
              </a:solidFill>
              <a:latin typeface="Lato"/>
              <a:ea typeface="Lato"/>
              <a:cs typeface="Lato"/>
              <a:sym typeface="Lato"/>
            </a:endParaRPr>
          </a:p>
          <a:p>
            <a:pPr indent="-317500" lvl="0" marL="457200" rtl="0" algn="just">
              <a:lnSpc>
                <a:spcPct val="138000"/>
              </a:lnSpc>
              <a:spcBef>
                <a:spcPts val="0"/>
              </a:spcBef>
              <a:spcAft>
                <a:spcPts val="0"/>
              </a:spcAft>
              <a:buClr>
                <a:srgbClr val="000431"/>
              </a:buClr>
              <a:buSzPts val="1400"/>
              <a:buFont typeface="Lato"/>
              <a:buChar char="●"/>
            </a:pPr>
            <a:r>
              <a:rPr lang="en">
                <a:solidFill>
                  <a:srgbClr val="000431"/>
                </a:solidFill>
                <a:latin typeface="Lato"/>
                <a:ea typeface="Lato"/>
                <a:cs typeface="Lato"/>
                <a:sym typeface="Lato"/>
              </a:rPr>
              <a:t>Reviews for high rating apps (&gt;4.0) received primarily positive reviews like love this game, great game, etc. </a:t>
            </a:r>
            <a:endParaRPr>
              <a:solidFill>
                <a:srgbClr val="000431"/>
              </a:solidFill>
              <a:latin typeface="Lato"/>
              <a:ea typeface="Lato"/>
              <a:cs typeface="Lato"/>
              <a:sym typeface="Lato"/>
            </a:endParaRPr>
          </a:p>
        </p:txBody>
      </p:sp>
      <p:pic>
        <p:nvPicPr>
          <p:cNvPr id="666" name="Google Shape;666;p45"/>
          <p:cNvPicPr preferRelativeResize="0"/>
          <p:nvPr/>
        </p:nvPicPr>
        <p:blipFill>
          <a:blip r:embed="rId3">
            <a:alphaModFix/>
          </a:blip>
          <a:stretch>
            <a:fillRect/>
          </a:stretch>
        </p:blipFill>
        <p:spPr>
          <a:xfrm>
            <a:off x="720000" y="1417013"/>
            <a:ext cx="3716900" cy="2348537"/>
          </a:xfrm>
          <a:prstGeom prst="rect">
            <a:avLst/>
          </a:prstGeom>
          <a:noFill/>
          <a:ln>
            <a:noFill/>
          </a:ln>
        </p:spPr>
      </p:pic>
      <p:pic>
        <p:nvPicPr>
          <p:cNvPr id="667" name="Google Shape;667;p45"/>
          <p:cNvPicPr preferRelativeResize="0"/>
          <p:nvPr/>
        </p:nvPicPr>
        <p:blipFill>
          <a:blip r:embed="rId4">
            <a:alphaModFix/>
          </a:blip>
          <a:stretch>
            <a:fillRect/>
          </a:stretch>
        </p:blipFill>
        <p:spPr>
          <a:xfrm>
            <a:off x="4620100" y="1417025"/>
            <a:ext cx="3716899" cy="2348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673" name="Google Shape;673;p46"/>
          <p:cNvSpPr/>
          <p:nvPr/>
        </p:nvSpPr>
        <p:spPr>
          <a:xfrm>
            <a:off x="7179253" y="-1278044"/>
            <a:ext cx="2499300" cy="24993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46"/>
          <p:cNvGrpSpPr/>
          <p:nvPr/>
        </p:nvGrpSpPr>
        <p:grpSpPr>
          <a:xfrm>
            <a:off x="8757115" y="85419"/>
            <a:ext cx="207582" cy="359594"/>
            <a:chOff x="2656082" y="2287427"/>
            <a:chExt cx="207582" cy="359594"/>
          </a:xfrm>
        </p:grpSpPr>
        <p:sp>
          <p:nvSpPr>
            <p:cNvPr id="675" name="Google Shape;675;p46"/>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6"/>
          <p:cNvSpPr txBox="1"/>
          <p:nvPr/>
        </p:nvSpPr>
        <p:spPr>
          <a:xfrm>
            <a:off x="1080300" y="1570950"/>
            <a:ext cx="7343700" cy="3867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The </a:t>
            </a:r>
            <a:r>
              <a:rPr b="1" lang="en" sz="1500">
                <a:latin typeface="Lato"/>
                <a:ea typeface="Lato"/>
                <a:cs typeface="Lato"/>
                <a:sym typeface="Lato"/>
              </a:rPr>
              <a:t>clustering profiles</a:t>
            </a:r>
            <a:r>
              <a:rPr lang="en" sz="1500">
                <a:latin typeface="Lato"/>
                <a:ea typeface="Lato"/>
                <a:cs typeface="Lato"/>
                <a:sym typeface="Lato"/>
              </a:rPr>
              <a:t> in this case is not ideal to measure what drives app performance. </a:t>
            </a:r>
            <a:endParaRPr sz="1500">
              <a:latin typeface="Lato"/>
              <a:ea typeface="Lato"/>
              <a:cs typeface="Lato"/>
              <a:sym typeface="Lato"/>
            </a:endParaRPr>
          </a:p>
          <a:p>
            <a:pPr indent="0" lvl="0" marL="0" rtl="0" algn="l">
              <a:lnSpc>
                <a:spcPct val="115000"/>
              </a:lnSpc>
              <a:spcBef>
                <a:spcPts val="0"/>
              </a:spcBef>
              <a:spcAft>
                <a:spcPts val="0"/>
              </a:spcAft>
              <a:buNone/>
            </a:pPr>
            <a:r>
              <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Apps at the </a:t>
            </a:r>
            <a:r>
              <a:rPr b="1" lang="en" sz="1500">
                <a:latin typeface="Lato"/>
                <a:ea typeface="Lato"/>
                <a:cs typeface="Lato"/>
                <a:sym typeface="Lato"/>
              </a:rPr>
              <a:t>Android market </a:t>
            </a:r>
            <a:r>
              <a:rPr lang="en" sz="1500">
                <a:latin typeface="Lato"/>
                <a:ea typeface="Lato"/>
                <a:cs typeface="Lato"/>
                <a:sym typeface="Lato"/>
              </a:rPr>
              <a:t>on Google Play Platform overall gain positive feedback from users</a:t>
            </a:r>
            <a:endParaRPr sz="1500">
              <a:latin typeface="Lato"/>
              <a:ea typeface="Lato"/>
              <a:cs typeface="Lato"/>
              <a:sym typeface="Lato"/>
            </a:endParaRPr>
          </a:p>
          <a:p>
            <a:pPr indent="0" lvl="0" marL="0" rtl="0" algn="l">
              <a:lnSpc>
                <a:spcPct val="115000"/>
              </a:lnSpc>
              <a:spcBef>
                <a:spcPts val="0"/>
              </a:spcBef>
              <a:spcAft>
                <a:spcPts val="0"/>
              </a:spcAft>
              <a:buNone/>
            </a:pPr>
            <a:r>
              <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b="1" lang="en" sz="1500">
                <a:latin typeface="Lato"/>
                <a:ea typeface="Lato"/>
                <a:cs typeface="Lato"/>
                <a:sym typeface="Lato"/>
              </a:rPr>
              <a:t>"</a:t>
            </a:r>
            <a:r>
              <a:rPr b="1" lang="en" sz="1500">
                <a:latin typeface="Lato"/>
                <a:ea typeface="Lato"/>
                <a:cs typeface="Lato"/>
                <a:sym typeface="Lato"/>
              </a:rPr>
              <a:t> Game”, “Productivity”, “Family”, “Parenting”, and “Health and Fitness”</a:t>
            </a:r>
            <a:r>
              <a:rPr lang="en" sz="1500">
                <a:latin typeface="Lato"/>
                <a:ea typeface="Lato"/>
                <a:cs typeface="Lato"/>
                <a:sym typeface="Lato"/>
              </a:rPr>
              <a:t> show great combined performance regarding to their number of installs, rating, number of reviews, and sentiment score.  </a:t>
            </a:r>
            <a:endParaRPr sz="15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a:t>
            </a:r>
            <a:endParaRPr/>
          </a:p>
        </p:txBody>
      </p:sp>
      <p:sp>
        <p:nvSpPr>
          <p:cNvPr id="685" name="Google Shape;685;p47"/>
          <p:cNvSpPr/>
          <p:nvPr/>
        </p:nvSpPr>
        <p:spPr>
          <a:xfrm>
            <a:off x="7179253" y="-1278044"/>
            <a:ext cx="2499300" cy="24993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47"/>
          <p:cNvGrpSpPr/>
          <p:nvPr/>
        </p:nvGrpSpPr>
        <p:grpSpPr>
          <a:xfrm>
            <a:off x="8757115" y="85419"/>
            <a:ext cx="207582" cy="359594"/>
            <a:chOff x="2656082" y="2287427"/>
            <a:chExt cx="207582" cy="359594"/>
          </a:xfrm>
        </p:grpSpPr>
        <p:sp>
          <p:nvSpPr>
            <p:cNvPr id="687" name="Google Shape;687;p47"/>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7"/>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7"/>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47"/>
          <p:cNvSpPr txBox="1"/>
          <p:nvPr/>
        </p:nvSpPr>
        <p:spPr>
          <a:xfrm>
            <a:off x="1332500" y="1221250"/>
            <a:ext cx="72456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Our Choice:</a:t>
            </a:r>
            <a:r>
              <a:rPr lang="en" u="sng">
                <a:latin typeface="Lato"/>
                <a:ea typeface="Lato"/>
                <a:cs typeface="Lato"/>
                <a:sym typeface="Lato"/>
              </a:rPr>
              <a:t> </a:t>
            </a:r>
            <a:r>
              <a:rPr b="1" lang="en" u="sng">
                <a:latin typeface="Lato"/>
                <a:ea typeface="Lato"/>
                <a:cs typeface="Lato"/>
                <a:sym typeface="Lato"/>
              </a:rPr>
              <a:t>Productivity Apps</a:t>
            </a:r>
            <a:endParaRPr b="1" u="sng">
              <a:latin typeface="Lato"/>
              <a:ea typeface="Lato"/>
              <a:cs typeface="Lato"/>
              <a:sym typeface="Lato"/>
            </a:endParaRPr>
          </a:p>
          <a:p>
            <a:pPr indent="0" lvl="0" marL="0" rtl="0" algn="l">
              <a:spcBef>
                <a:spcPts val="0"/>
              </a:spcBef>
              <a:spcAft>
                <a:spcPts val="0"/>
              </a:spcAft>
              <a:buNone/>
            </a:pPr>
            <a:r>
              <a:t/>
            </a:r>
            <a:endParaRPr u="sng">
              <a:latin typeface="Lato"/>
              <a:ea typeface="Lato"/>
              <a:cs typeface="Lato"/>
              <a:sym typeface="Lato"/>
            </a:endParaRPr>
          </a:p>
          <a:p>
            <a:pPr indent="-323850" lvl="0" marL="457200" rtl="0" algn="l">
              <a:spcBef>
                <a:spcPts val="0"/>
              </a:spcBef>
              <a:spcAft>
                <a:spcPts val="0"/>
              </a:spcAft>
              <a:buSzPts val="1500"/>
              <a:buFont typeface="Lato"/>
              <a:buChar char="●"/>
            </a:pPr>
            <a:r>
              <a:rPr b="1" lang="en" sz="1500">
                <a:latin typeface="Lato"/>
                <a:ea typeface="Lato"/>
                <a:cs typeface="Lato"/>
                <a:sym typeface="Lato"/>
              </a:rPr>
              <a:t>5th highest </a:t>
            </a:r>
            <a:r>
              <a:rPr b="1" lang="en" sz="1500">
                <a:latin typeface="Lato"/>
                <a:ea typeface="Lato"/>
                <a:cs typeface="Lato"/>
                <a:sym typeface="Lato"/>
              </a:rPr>
              <a:t>sentiment</a:t>
            </a:r>
            <a:r>
              <a:rPr b="1" lang="en" sz="1500">
                <a:latin typeface="Lato"/>
                <a:ea typeface="Lato"/>
                <a:cs typeface="Lato"/>
                <a:sym typeface="Lato"/>
              </a:rPr>
              <a:t> score</a:t>
            </a:r>
            <a:endParaRPr b="1" sz="1500">
              <a:latin typeface="Lato"/>
              <a:ea typeface="Lato"/>
              <a:cs typeface="Lato"/>
              <a:sym typeface="Lato"/>
            </a:endParaRPr>
          </a:p>
          <a:p>
            <a:pPr indent="-323850" lvl="0" marL="457200" rtl="0" algn="l">
              <a:spcBef>
                <a:spcPts val="0"/>
              </a:spcBef>
              <a:spcAft>
                <a:spcPts val="0"/>
              </a:spcAft>
              <a:buSzPts val="1500"/>
              <a:buFont typeface="Lato"/>
              <a:buChar char="●"/>
            </a:pPr>
            <a:r>
              <a:rPr b="1" lang="en" sz="1500">
                <a:latin typeface="Lato"/>
                <a:ea typeface="Lato"/>
                <a:cs typeface="Lato"/>
                <a:sym typeface="Lato"/>
              </a:rPr>
              <a:t>16th in number of apps in the store </a:t>
            </a:r>
            <a:endParaRPr b="1" sz="1500">
              <a:latin typeface="Lato"/>
              <a:ea typeface="Lato"/>
              <a:cs typeface="Lato"/>
              <a:sym typeface="Lato"/>
            </a:endParaRPr>
          </a:p>
          <a:p>
            <a:pPr indent="-323850" lvl="0" marL="457200" rtl="0" algn="l">
              <a:spcBef>
                <a:spcPts val="0"/>
              </a:spcBef>
              <a:spcAft>
                <a:spcPts val="0"/>
              </a:spcAft>
              <a:buSzPts val="1500"/>
              <a:buFont typeface="Lato"/>
              <a:buChar char="●"/>
            </a:pPr>
            <a:r>
              <a:rPr b="1" lang="en" sz="1500">
                <a:latin typeface="Lato"/>
                <a:ea typeface="Lato"/>
                <a:cs typeface="Lato"/>
                <a:sym typeface="Lato"/>
              </a:rPr>
              <a:t>3rd in number of Installs </a:t>
            </a:r>
            <a:endParaRPr b="1" sz="1500">
              <a:latin typeface="Lato"/>
              <a:ea typeface="Lato"/>
              <a:cs typeface="Lato"/>
              <a:sym typeface="Lato"/>
            </a:endParaRPr>
          </a:p>
          <a:p>
            <a:pPr indent="-323850" lvl="0" marL="457200" rtl="0" algn="l">
              <a:spcBef>
                <a:spcPts val="0"/>
              </a:spcBef>
              <a:spcAft>
                <a:spcPts val="0"/>
              </a:spcAft>
              <a:buSzPts val="1500"/>
              <a:buFont typeface="Lato"/>
              <a:buChar char="●"/>
            </a:pPr>
            <a:r>
              <a:rPr b="1" lang="en" sz="1500">
                <a:latin typeface="Lato"/>
                <a:ea typeface="Lato"/>
                <a:cs typeface="Lato"/>
                <a:sym typeface="Lato"/>
              </a:rPr>
              <a:t>7th in number of </a:t>
            </a:r>
            <a:r>
              <a:rPr b="1" lang="en" sz="1500">
                <a:latin typeface="Lato"/>
                <a:ea typeface="Lato"/>
                <a:cs typeface="Lato"/>
                <a:sym typeface="Lato"/>
              </a:rPr>
              <a:t>reviews </a:t>
            </a:r>
            <a:r>
              <a:rPr b="1" lang="en" sz="1500">
                <a:latin typeface="Lato"/>
                <a:ea typeface="Lato"/>
                <a:cs typeface="Lato"/>
                <a:sym typeface="Lato"/>
              </a:rPr>
              <a:t> </a:t>
            </a:r>
            <a:endParaRPr b="1" sz="1500">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u="sng">
                <a:latin typeface="Lato"/>
                <a:ea typeface="Lato"/>
                <a:cs typeface="Lato"/>
                <a:sym typeface="Lato"/>
              </a:rPr>
              <a:t>Additional  Recommendations based on Developers Goals:</a:t>
            </a:r>
            <a:endParaRPr b="1" u="sng">
              <a:latin typeface="Lato"/>
              <a:ea typeface="Lato"/>
              <a:cs typeface="Lato"/>
              <a:sym typeface="Lato"/>
            </a:endParaRPr>
          </a:p>
          <a:p>
            <a:pPr indent="0" lvl="0" marL="0" rtl="0" algn="l">
              <a:spcBef>
                <a:spcPts val="0"/>
              </a:spcBef>
              <a:spcAft>
                <a:spcPts val="0"/>
              </a:spcAft>
              <a:buNone/>
            </a:pPr>
            <a:r>
              <a:t/>
            </a:r>
            <a:endParaRPr b="1" u="sng">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sz="1500">
                <a:latin typeface="Lato"/>
                <a:ea typeface="Lato"/>
                <a:cs typeface="Lato"/>
                <a:sym typeface="Lato"/>
              </a:rPr>
              <a:t>Most competition and positive reviews: Family or Games, </a:t>
            </a:r>
            <a:endParaRPr sz="1500">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sz="1500">
                <a:latin typeface="Lato"/>
                <a:ea typeface="Lato"/>
                <a:cs typeface="Lato"/>
                <a:sym typeface="Lato"/>
              </a:rPr>
              <a:t>Most use but volatile reviews and low sentiment scores: News and Magazine</a:t>
            </a:r>
            <a:endParaRPr sz="1500">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sz="1500">
                <a:latin typeface="Lato"/>
                <a:ea typeface="Lato"/>
                <a:cs typeface="Lato"/>
                <a:sym typeface="Lato"/>
              </a:rPr>
              <a:t>Few numbers of apps, High sentiment: Parenting </a:t>
            </a:r>
            <a:endParaRPr sz="1500">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sz="1500">
                <a:latin typeface="Lato"/>
                <a:ea typeface="Lato"/>
                <a:cs typeface="Lato"/>
                <a:sym typeface="Lato"/>
              </a:rPr>
              <a:t>Additional Balanced option with less popularity: Health and Fitness</a:t>
            </a:r>
            <a:r>
              <a:rPr lang="en">
                <a:latin typeface="Lato"/>
                <a:ea typeface="Lato"/>
                <a:cs typeface="Lato"/>
                <a:sym typeface="Lato"/>
              </a:rPr>
              <a:t>. </a:t>
            </a:r>
            <a:endParaRPr u="sng">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5" name="Shape 695"/>
        <p:cNvGrpSpPr/>
        <p:nvPr/>
      </p:nvGrpSpPr>
      <p:grpSpPr>
        <a:xfrm>
          <a:off x="0" y="0"/>
          <a:ext cx="0" cy="0"/>
          <a:chOff x="0" y="0"/>
          <a:chExt cx="0" cy="0"/>
        </a:xfrm>
      </p:grpSpPr>
      <p:sp>
        <p:nvSpPr>
          <p:cNvPr id="696" name="Google Shape;696;p48"/>
          <p:cNvSpPr txBox="1"/>
          <p:nvPr>
            <p:ph type="ctrTitle"/>
          </p:nvPr>
        </p:nvSpPr>
        <p:spPr>
          <a:xfrm>
            <a:off x="2430000" y="1678000"/>
            <a:ext cx="4284000" cy="113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97" name="Google Shape;697;p48"/>
          <p:cNvSpPr txBox="1"/>
          <p:nvPr/>
        </p:nvSpPr>
        <p:spPr>
          <a:xfrm>
            <a:off x="3072000" y="4234321"/>
            <a:ext cx="3000000" cy="297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Lato"/>
                <a:ea typeface="Lato"/>
                <a:cs typeface="Lato"/>
                <a:sym typeface="Lato"/>
              </a:rPr>
              <a:t>Please keep this slide for attribution</a:t>
            </a:r>
            <a:endParaRPr sz="1000">
              <a:solidFill>
                <a:schemeClr val="dk1"/>
              </a:solidFill>
              <a:latin typeface="Lato"/>
              <a:ea typeface="Lato"/>
              <a:cs typeface="Lato"/>
              <a:sym typeface="Lato"/>
            </a:endParaRPr>
          </a:p>
        </p:txBody>
      </p:sp>
      <p:cxnSp>
        <p:nvCxnSpPr>
          <p:cNvPr id="698" name="Google Shape;698;p48"/>
          <p:cNvCxnSpPr/>
          <p:nvPr/>
        </p:nvCxnSpPr>
        <p:spPr>
          <a:xfrm>
            <a:off x="2867550" y="2673450"/>
            <a:ext cx="3408900" cy="0"/>
          </a:xfrm>
          <a:prstGeom prst="straightConnector1">
            <a:avLst/>
          </a:prstGeom>
          <a:noFill/>
          <a:ln cap="flat" cmpd="sng" w="19050">
            <a:solidFill>
              <a:schemeClr val="dk1"/>
            </a:solidFill>
            <a:prstDash val="solid"/>
            <a:round/>
            <a:headEnd len="med" w="med" type="none"/>
            <a:tailEnd len="med" w="med" type="none"/>
          </a:ln>
        </p:spPr>
      </p:cxnSp>
      <p:sp>
        <p:nvSpPr>
          <p:cNvPr id="699" name="Google Shape;699;p48"/>
          <p:cNvSpPr/>
          <p:nvPr/>
        </p:nvSpPr>
        <p:spPr>
          <a:xfrm flipH="1">
            <a:off x="-534543" y="-714660"/>
            <a:ext cx="2499300" cy="24993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a:off x="7900903" y="1254781"/>
            <a:ext cx="2499300" cy="24993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48"/>
          <p:cNvGrpSpPr/>
          <p:nvPr/>
        </p:nvGrpSpPr>
        <p:grpSpPr>
          <a:xfrm>
            <a:off x="8757115" y="85419"/>
            <a:ext cx="207582" cy="359594"/>
            <a:chOff x="2656082" y="2287427"/>
            <a:chExt cx="207582" cy="359594"/>
          </a:xfrm>
        </p:grpSpPr>
        <p:sp>
          <p:nvSpPr>
            <p:cNvPr id="702" name="Google Shape;702;p48"/>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8"/>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48"/>
          <p:cNvSpPr/>
          <p:nvPr/>
        </p:nvSpPr>
        <p:spPr>
          <a:xfrm>
            <a:off x="2700700" y="3421825"/>
            <a:ext cx="3732300" cy="126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8"/>
          <p:cNvSpPr txBox="1"/>
          <p:nvPr>
            <p:ph idx="1" type="subTitle"/>
          </p:nvPr>
        </p:nvSpPr>
        <p:spPr>
          <a:xfrm>
            <a:off x="2346250" y="3587563"/>
            <a:ext cx="4293900" cy="9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100"/>
              <a:t>Questions?</a:t>
            </a:r>
            <a:endParaRPr b="1" sz="3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7"/>
          <p:cNvSpPr txBox="1"/>
          <p:nvPr>
            <p:ph type="title"/>
          </p:nvPr>
        </p:nvSpPr>
        <p:spPr>
          <a:xfrm>
            <a:off x="2729550" y="1217962"/>
            <a:ext cx="42618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513" name="Google Shape;513;p37"/>
          <p:cNvSpPr txBox="1"/>
          <p:nvPr>
            <p:ph idx="2" type="title"/>
          </p:nvPr>
        </p:nvSpPr>
        <p:spPr>
          <a:xfrm>
            <a:off x="2729550" y="2058781"/>
            <a:ext cx="42618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SET </a:t>
            </a:r>
            <a:endParaRPr/>
          </a:p>
        </p:txBody>
      </p:sp>
      <p:sp>
        <p:nvSpPr>
          <p:cNvPr id="514" name="Google Shape;514;p37"/>
          <p:cNvSpPr txBox="1"/>
          <p:nvPr>
            <p:ph idx="3" type="title"/>
          </p:nvPr>
        </p:nvSpPr>
        <p:spPr>
          <a:xfrm>
            <a:off x="2152650" y="2058781"/>
            <a:ext cx="576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15" name="Google Shape;515;p37"/>
          <p:cNvSpPr txBox="1"/>
          <p:nvPr>
            <p:ph idx="5" type="title"/>
          </p:nvPr>
        </p:nvSpPr>
        <p:spPr>
          <a:xfrm>
            <a:off x="2729550" y="2893132"/>
            <a:ext cx="42618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  </a:t>
            </a:r>
            <a:endParaRPr/>
          </a:p>
        </p:txBody>
      </p:sp>
      <p:sp>
        <p:nvSpPr>
          <p:cNvPr id="516" name="Google Shape;516;p37"/>
          <p:cNvSpPr txBox="1"/>
          <p:nvPr>
            <p:ph idx="6" type="title"/>
          </p:nvPr>
        </p:nvSpPr>
        <p:spPr>
          <a:xfrm>
            <a:off x="2152650" y="2893132"/>
            <a:ext cx="576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17" name="Google Shape;517;p37"/>
          <p:cNvSpPr txBox="1"/>
          <p:nvPr>
            <p:ph idx="8" type="title"/>
          </p:nvPr>
        </p:nvSpPr>
        <p:spPr>
          <a:xfrm>
            <a:off x="2152650" y="1217962"/>
            <a:ext cx="576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18" name="Google Shape;518;p37"/>
          <p:cNvSpPr txBox="1"/>
          <p:nvPr>
            <p:ph idx="9" type="title"/>
          </p:nvPr>
        </p:nvSpPr>
        <p:spPr>
          <a:xfrm>
            <a:off x="715100" y="445025"/>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19" name="Google Shape;519;p37"/>
          <p:cNvSpPr txBox="1"/>
          <p:nvPr>
            <p:ph idx="13" type="title"/>
          </p:nvPr>
        </p:nvSpPr>
        <p:spPr>
          <a:xfrm>
            <a:off x="2729550" y="3734500"/>
            <a:ext cx="4772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&amp; RECOMMENDATION</a:t>
            </a:r>
            <a:endParaRPr/>
          </a:p>
        </p:txBody>
      </p:sp>
      <p:sp>
        <p:nvSpPr>
          <p:cNvPr id="520" name="Google Shape;520;p37"/>
          <p:cNvSpPr txBox="1"/>
          <p:nvPr>
            <p:ph idx="14" type="title"/>
          </p:nvPr>
        </p:nvSpPr>
        <p:spPr>
          <a:xfrm>
            <a:off x="2152650" y="3734495"/>
            <a:ext cx="576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21" name="Google Shape;521;p37"/>
          <p:cNvSpPr/>
          <p:nvPr/>
        </p:nvSpPr>
        <p:spPr>
          <a:xfrm>
            <a:off x="7179240" y="1463356"/>
            <a:ext cx="2499300" cy="24993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8"/>
          <p:cNvSpPr txBox="1"/>
          <p:nvPr>
            <p:ph idx="1" type="subTitle"/>
          </p:nvPr>
        </p:nvSpPr>
        <p:spPr>
          <a:xfrm>
            <a:off x="4570750" y="2023550"/>
            <a:ext cx="3408900" cy="23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Providing a </a:t>
            </a:r>
            <a:r>
              <a:rPr lang="en" sz="1800"/>
              <a:t>detailed summary from  App store Stats + Consumer Reviews to help Developers understand  App Success</a:t>
            </a:r>
            <a:endParaRPr sz="1800"/>
          </a:p>
        </p:txBody>
      </p:sp>
      <p:sp>
        <p:nvSpPr>
          <p:cNvPr id="527" name="Google Shape;527;p38"/>
          <p:cNvSpPr txBox="1"/>
          <p:nvPr>
            <p:ph type="title"/>
          </p:nvPr>
        </p:nvSpPr>
        <p:spPr>
          <a:xfrm>
            <a:off x="4351349" y="1352850"/>
            <a:ext cx="34758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BUSINESS PROBLEM</a:t>
            </a:r>
            <a:endParaRPr/>
          </a:p>
        </p:txBody>
      </p:sp>
      <p:cxnSp>
        <p:nvCxnSpPr>
          <p:cNvPr id="528" name="Google Shape;528;p38"/>
          <p:cNvCxnSpPr/>
          <p:nvPr/>
        </p:nvCxnSpPr>
        <p:spPr>
          <a:xfrm>
            <a:off x="4570755" y="2023550"/>
            <a:ext cx="3296700" cy="0"/>
          </a:xfrm>
          <a:prstGeom prst="straightConnector1">
            <a:avLst/>
          </a:prstGeom>
          <a:noFill/>
          <a:ln cap="flat" cmpd="sng" w="19050">
            <a:solidFill>
              <a:schemeClr val="dk1"/>
            </a:solidFill>
            <a:prstDash val="solid"/>
            <a:round/>
            <a:headEnd len="med" w="med" type="none"/>
            <a:tailEnd len="med" w="med" type="none"/>
          </a:ln>
        </p:spPr>
      </p:cxnSp>
      <p:sp>
        <p:nvSpPr>
          <p:cNvPr id="529" name="Google Shape;529;p38"/>
          <p:cNvSpPr/>
          <p:nvPr/>
        </p:nvSpPr>
        <p:spPr>
          <a:xfrm flipH="1">
            <a:off x="1160520" y="985706"/>
            <a:ext cx="2499300" cy="24993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38"/>
          <p:cNvPicPr preferRelativeResize="0"/>
          <p:nvPr/>
        </p:nvPicPr>
        <p:blipFill rotWithShape="1">
          <a:blip r:embed="rId3">
            <a:alphaModFix/>
          </a:blip>
          <a:srcRect b="797" l="0" r="0" t="806"/>
          <a:stretch/>
        </p:blipFill>
        <p:spPr>
          <a:xfrm flipH="1">
            <a:off x="2407904" y="1418156"/>
            <a:ext cx="1661100" cy="1634400"/>
          </a:xfrm>
          <a:prstGeom prst="ellipse">
            <a:avLst/>
          </a:prstGeom>
          <a:noFill/>
          <a:ln>
            <a:noFill/>
          </a:ln>
        </p:spPr>
      </p:pic>
      <p:grpSp>
        <p:nvGrpSpPr>
          <p:cNvPr id="531" name="Google Shape;531;p38"/>
          <p:cNvGrpSpPr/>
          <p:nvPr/>
        </p:nvGrpSpPr>
        <p:grpSpPr>
          <a:xfrm>
            <a:off x="8757115" y="85419"/>
            <a:ext cx="207582" cy="359594"/>
            <a:chOff x="2656082" y="2287427"/>
            <a:chExt cx="207582" cy="359594"/>
          </a:xfrm>
        </p:grpSpPr>
        <p:sp>
          <p:nvSpPr>
            <p:cNvPr id="532" name="Google Shape;532;p38"/>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6" name="Google Shape;536;p38"/>
          <p:cNvPicPr preferRelativeResize="0"/>
          <p:nvPr/>
        </p:nvPicPr>
        <p:blipFill>
          <a:blip r:embed="rId4">
            <a:alphaModFix/>
          </a:blip>
          <a:stretch>
            <a:fillRect/>
          </a:stretch>
        </p:blipFill>
        <p:spPr>
          <a:xfrm>
            <a:off x="2038666" y="3052550"/>
            <a:ext cx="4470651" cy="2979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9"/>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a:t>
            </a:r>
            <a:r>
              <a:rPr lang="en"/>
              <a:t> Play Store Data</a:t>
            </a:r>
            <a:endParaRPr/>
          </a:p>
        </p:txBody>
      </p:sp>
      <p:sp>
        <p:nvSpPr>
          <p:cNvPr id="542" name="Google Shape;542;p39"/>
          <p:cNvSpPr/>
          <p:nvPr/>
        </p:nvSpPr>
        <p:spPr>
          <a:xfrm flipH="1">
            <a:off x="368257" y="-1686160"/>
            <a:ext cx="2499300" cy="24993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39"/>
          <p:cNvGrpSpPr/>
          <p:nvPr/>
        </p:nvGrpSpPr>
        <p:grpSpPr>
          <a:xfrm>
            <a:off x="8757115" y="85419"/>
            <a:ext cx="207582" cy="359594"/>
            <a:chOff x="2656082" y="2287427"/>
            <a:chExt cx="207582" cy="359594"/>
          </a:xfrm>
        </p:grpSpPr>
        <p:sp>
          <p:nvSpPr>
            <p:cNvPr id="544" name="Google Shape;544;p39"/>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39"/>
          <p:cNvSpPr txBox="1"/>
          <p:nvPr/>
        </p:nvSpPr>
        <p:spPr>
          <a:xfrm>
            <a:off x="1683200" y="1099025"/>
            <a:ext cx="6354300" cy="375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 sz="1300">
                <a:latin typeface="Lato"/>
                <a:ea typeface="Lato"/>
                <a:cs typeface="Lato"/>
                <a:sym typeface="Lato"/>
              </a:rPr>
              <a:t>TWO SECTIONS: </a:t>
            </a:r>
            <a:endParaRPr b="1" sz="1300">
              <a:latin typeface="Lato"/>
              <a:ea typeface="Lato"/>
              <a:cs typeface="Lato"/>
              <a:sym typeface="Lato"/>
            </a:endParaRPr>
          </a:p>
          <a:p>
            <a:pPr indent="-311150" lvl="0" marL="457200" rtl="0" algn="just">
              <a:lnSpc>
                <a:spcPct val="115000"/>
              </a:lnSpc>
              <a:spcBef>
                <a:spcPts val="1200"/>
              </a:spcBef>
              <a:spcAft>
                <a:spcPts val="0"/>
              </a:spcAft>
              <a:buSzPts val="1300"/>
              <a:buFont typeface="Lato"/>
              <a:buAutoNum type="arabicPeriod"/>
            </a:pPr>
            <a:r>
              <a:rPr b="1" lang="en" sz="1300">
                <a:latin typeface="Lato"/>
                <a:ea typeface="Lato"/>
                <a:cs typeface="Lato"/>
                <a:sym typeface="Lato"/>
              </a:rPr>
              <a:t>App performance features </a:t>
            </a:r>
            <a:endParaRPr b="1" sz="1300">
              <a:latin typeface="Lato"/>
              <a:ea typeface="Lato"/>
              <a:cs typeface="Lato"/>
              <a:sym typeface="Lato"/>
            </a:endParaRPr>
          </a:p>
          <a:p>
            <a:pPr indent="-317500" lvl="0" marL="914400" rtl="0" algn="just">
              <a:lnSpc>
                <a:spcPct val="115000"/>
              </a:lnSpc>
              <a:spcBef>
                <a:spcPts val="0"/>
              </a:spcBef>
              <a:spcAft>
                <a:spcPts val="0"/>
              </a:spcAft>
              <a:buSzPts val="1400"/>
              <a:buFont typeface="Lato"/>
              <a:buChar char="●"/>
            </a:pPr>
            <a:r>
              <a:rPr lang="en">
                <a:latin typeface="Lato"/>
                <a:ea typeface="Lato"/>
                <a:cs typeface="Lato"/>
                <a:sym typeface="Lato"/>
              </a:rPr>
              <a:t>“App”: App Name </a:t>
            </a:r>
            <a:endParaRPr>
              <a:latin typeface="Lato"/>
              <a:ea typeface="Lato"/>
              <a:cs typeface="Lato"/>
              <a:sym typeface="Lato"/>
            </a:endParaRPr>
          </a:p>
          <a:p>
            <a:pPr indent="-317500" lvl="0" marL="914400" rtl="0" algn="just">
              <a:lnSpc>
                <a:spcPct val="115000"/>
              </a:lnSpc>
              <a:spcBef>
                <a:spcPts val="0"/>
              </a:spcBef>
              <a:spcAft>
                <a:spcPts val="0"/>
              </a:spcAft>
              <a:buSzPts val="1400"/>
              <a:buFont typeface="Lato"/>
              <a:buChar char="●"/>
            </a:pPr>
            <a:r>
              <a:rPr lang="en">
                <a:latin typeface="Lato"/>
                <a:ea typeface="Lato"/>
                <a:cs typeface="Lato"/>
                <a:sym typeface="Lato"/>
              </a:rPr>
              <a:t>“Category”: App Category</a:t>
            </a:r>
            <a:endParaRPr>
              <a:latin typeface="Lato"/>
              <a:ea typeface="Lato"/>
              <a:cs typeface="Lato"/>
              <a:sym typeface="Lato"/>
            </a:endParaRPr>
          </a:p>
          <a:p>
            <a:pPr indent="-317500" lvl="0" marL="914400" rtl="0" algn="just">
              <a:lnSpc>
                <a:spcPct val="115000"/>
              </a:lnSpc>
              <a:spcBef>
                <a:spcPts val="0"/>
              </a:spcBef>
              <a:spcAft>
                <a:spcPts val="0"/>
              </a:spcAft>
              <a:buSzPts val="1400"/>
              <a:buFont typeface="Lato"/>
              <a:buChar char="●"/>
            </a:pPr>
            <a:r>
              <a:rPr lang="en">
                <a:latin typeface="Lato"/>
                <a:ea typeface="Lato"/>
                <a:cs typeface="Lato"/>
                <a:sym typeface="Lato"/>
              </a:rPr>
              <a:t>“Ratings”: App Ratings</a:t>
            </a:r>
            <a:endParaRPr>
              <a:latin typeface="Lato"/>
              <a:ea typeface="Lato"/>
              <a:cs typeface="Lato"/>
              <a:sym typeface="Lato"/>
            </a:endParaRPr>
          </a:p>
          <a:p>
            <a:pPr indent="-317500" lvl="0" marL="914400" rtl="0" algn="just">
              <a:lnSpc>
                <a:spcPct val="115000"/>
              </a:lnSpc>
              <a:spcBef>
                <a:spcPts val="0"/>
              </a:spcBef>
              <a:spcAft>
                <a:spcPts val="0"/>
              </a:spcAft>
              <a:buSzPts val="1400"/>
              <a:buFont typeface="Lato"/>
              <a:buChar char="●"/>
            </a:pPr>
            <a:r>
              <a:rPr lang="en">
                <a:latin typeface="Lato"/>
                <a:ea typeface="Lato"/>
                <a:cs typeface="Lato"/>
                <a:sym typeface="Lato"/>
              </a:rPr>
              <a:t>“Review”: Number of Reviews</a:t>
            </a:r>
            <a:endParaRPr>
              <a:latin typeface="Lato"/>
              <a:ea typeface="Lato"/>
              <a:cs typeface="Lato"/>
              <a:sym typeface="Lato"/>
            </a:endParaRPr>
          </a:p>
          <a:p>
            <a:pPr indent="-317500" lvl="0" marL="914400" rtl="0" algn="just">
              <a:lnSpc>
                <a:spcPct val="115000"/>
              </a:lnSpc>
              <a:spcBef>
                <a:spcPts val="0"/>
              </a:spcBef>
              <a:spcAft>
                <a:spcPts val="0"/>
              </a:spcAft>
              <a:buSzPts val="1400"/>
              <a:buFont typeface="Lato"/>
              <a:buChar char="●"/>
            </a:pPr>
            <a:r>
              <a:rPr lang="en">
                <a:latin typeface="Lato"/>
                <a:ea typeface="Lato"/>
                <a:cs typeface="Lato"/>
                <a:sym typeface="Lato"/>
              </a:rPr>
              <a:t>“Size”: App Size</a:t>
            </a:r>
            <a:endParaRPr>
              <a:latin typeface="Lato"/>
              <a:ea typeface="Lato"/>
              <a:cs typeface="Lato"/>
              <a:sym typeface="Lato"/>
            </a:endParaRPr>
          </a:p>
          <a:p>
            <a:pPr indent="-317500" lvl="0" marL="914400" rtl="0" algn="just">
              <a:lnSpc>
                <a:spcPct val="115000"/>
              </a:lnSpc>
              <a:spcBef>
                <a:spcPts val="0"/>
              </a:spcBef>
              <a:spcAft>
                <a:spcPts val="0"/>
              </a:spcAft>
              <a:buSzPts val="1400"/>
              <a:buFont typeface="Lato"/>
              <a:buChar char="●"/>
            </a:pPr>
            <a:r>
              <a:rPr lang="en">
                <a:latin typeface="Lato"/>
                <a:ea typeface="Lato"/>
                <a:cs typeface="Lato"/>
                <a:sym typeface="Lato"/>
              </a:rPr>
              <a:t>“Installs”: Number of Installs</a:t>
            </a:r>
            <a:endParaRPr>
              <a:latin typeface="Lato"/>
              <a:ea typeface="Lato"/>
              <a:cs typeface="Lato"/>
              <a:sym typeface="Lato"/>
            </a:endParaRPr>
          </a:p>
          <a:p>
            <a:pPr indent="0" lvl="0" marL="0" rtl="0" algn="just">
              <a:lnSpc>
                <a:spcPct val="115000"/>
              </a:lnSpc>
              <a:spcBef>
                <a:spcPts val="1200"/>
              </a:spcBef>
              <a:spcAft>
                <a:spcPts val="0"/>
              </a:spcAft>
              <a:buNone/>
            </a:pPr>
            <a:r>
              <a:t/>
            </a:r>
            <a:endParaRPr sz="300">
              <a:latin typeface="Lato"/>
              <a:ea typeface="Lato"/>
              <a:cs typeface="Lato"/>
              <a:sym typeface="Lato"/>
            </a:endParaRPr>
          </a:p>
          <a:p>
            <a:pPr indent="-311150" lvl="0" marL="457200" rtl="0" algn="just">
              <a:lnSpc>
                <a:spcPct val="115000"/>
              </a:lnSpc>
              <a:spcBef>
                <a:spcPts val="1200"/>
              </a:spcBef>
              <a:spcAft>
                <a:spcPts val="0"/>
              </a:spcAft>
              <a:buSzPts val="1300"/>
              <a:buFont typeface="Lato"/>
              <a:buAutoNum type="arabicPeriod"/>
            </a:pPr>
            <a:r>
              <a:rPr b="1" lang="en" sz="1300">
                <a:latin typeface="Lato"/>
                <a:ea typeface="Lato"/>
                <a:cs typeface="Lato"/>
                <a:sym typeface="Lato"/>
              </a:rPr>
              <a:t>The second dataset includes the top 100 most relevant reviews for each app</a:t>
            </a:r>
            <a:endParaRPr b="1" sz="1300">
              <a:latin typeface="Lato"/>
              <a:ea typeface="Lato"/>
              <a:cs typeface="Lato"/>
              <a:sym typeface="Lato"/>
            </a:endParaRPr>
          </a:p>
          <a:p>
            <a:pPr indent="-317500" lvl="0" marL="914400" rtl="0" algn="just">
              <a:lnSpc>
                <a:spcPct val="115000"/>
              </a:lnSpc>
              <a:spcBef>
                <a:spcPts val="0"/>
              </a:spcBef>
              <a:spcAft>
                <a:spcPts val="0"/>
              </a:spcAft>
              <a:buSzPts val="1400"/>
              <a:buFont typeface="Times New Roman"/>
              <a:buChar char="●"/>
            </a:pPr>
            <a:r>
              <a:rPr lang="en">
                <a:latin typeface="Lato"/>
                <a:ea typeface="Lato"/>
                <a:cs typeface="Lato"/>
                <a:sym typeface="Lato"/>
              </a:rPr>
              <a:t>“Its boring I cant” →  </a:t>
            </a:r>
            <a:r>
              <a:rPr lang="en" u="sng">
                <a:latin typeface="Lato"/>
                <a:ea typeface="Lato"/>
                <a:cs typeface="Lato"/>
                <a:sym typeface="Lato"/>
              </a:rPr>
              <a:t>Archos File Manager</a:t>
            </a:r>
            <a:endParaRPr u="sng">
              <a:latin typeface="Lato"/>
              <a:ea typeface="Lato"/>
              <a:cs typeface="Lato"/>
              <a:sym typeface="Lato"/>
            </a:endParaRPr>
          </a:p>
          <a:p>
            <a:pPr indent="-317500" lvl="0" marL="914400" rtl="0" algn="l">
              <a:spcBef>
                <a:spcPts val="0"/>
              </a:spcBef>
              <a:spcAft>
                <a:spcPts val="0"/>
              </a:spcAft>
              <a:buSzPts val="1400"/>
              <a:buFont typeface="Lato"/>
              <a:buChar char="●"/>
            </a:pPr>
            <a:r>
              <a:rPr lang="en">
                <a:latin typeface="Lato"/>
                <a:ea typeface="Lato"/>
                <a:cs typeface="Lato"/>
                <a:sym typeface="Lato"/>
              </a:rPr>
              <a:t>Best app.. keep to-do things, remind notes, schedules even set reminders... Really awesome !!” →  </a:t>
            </a:r>
            <a:r>
              <a:rPr lang="en" u="sng">
                <a:latin typeface="Lato"/>
                <a:ea typeface="Lato"/>
                <a:cs typeface="Lato"/>
                <a:sym typeface="Lato"/>
              </a:rPr>
              <a:t>Google Keep</a:t>
            </a:r>
            <a:endParaRPr u="sng">
              <a:latin typeface="Lato"/>
              <a:ea typeface="Lato"/>
              <a:cs typeface="Lato"/>
              <a:sym typeface="Lato"/>
            </a:endParaRPr>
          </a:p>
          <a:p>
            <a:pPr indent="0" lvl="0" marL="0" rtl="0" algn="l">
              <a:spcBef>
                <a:spcPts val="0"/>
              </a:spcBef>
              <a:spcAft>
                <a:spcPts val="0"/>
              </a:spcAft>
              <a:buNone/>
            </a:pPr>
            <a:r>
              <a:t/>
            </a:r>
            <a:endParaRPr b="1" sz="13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Analysis Approach</a:t>
            </a:r>
            <a:endParaRPr/>
          </a:p>
        </p:txBody>
      </p:sp>
      <p:cxnSp>
        <p:nvCxnSpPr>
          <p:cNvPr id="554" name="Google Shape;554;p40"/>
          <p:cNvCxnSpPr>
            <a:endCxn id="555" idx="6"/>
          </p:cNvCxnSpPr>
          <p:nvPr/>
        </p:nvCxnSpPr>
        <p:spPr>
          <a:xfrm>
            <a:off x="695025" y="2384278"/>
            <a:ext cx="553800" cy="0"/>
          </a:xfrm>
          <a:prstGeom prst="straightConnector1">
            <a:avLst/>
          </a:prstGeom>
          <a:noFill/>
          <a:ln cap="flat" cmpd="sng" w="19050">
            <a:solidFill>
              <a:schemeClr val="dk1"/>
            </a:solidFill>
            <a:prstDash val="solid"/>
            <a:round/>
            <a:headEnd len="med" w="med" type="none"/>
            <a:tailEnd len="med" w="med" type="none"/>
          </a:ln>
        </p:spPr>
      </p:cxnSp>
      <p:cxnSp>
        <p:nvCxnSpPr>
          <p:cNvPr id="556" name="Google Shape;556;p40"/>
          <p:cNvCxnSpPr>
            <a:stCxn id="555" idx="2"/>
            <a:endCxn id="557" idx="6"/>
          </p:cNvCxnSpPr>
          <p:nvPr/>
        </p:nvCxnSpPr>
        <p:spPr>
          <a:xfrm>
            <a:off x="2283525" y="2384278"/>
            <a:ext cx="827400" cy="0"/>
          </a:xfrm>
          <a:prstGeom prst="straightConnector1">
            <a:avLst/>
          </a:prstGeom>
          <a:noFill/>
          <a:ln cap="flat" cmpd="sng" w="19050">
            <a:solidFill>
              <a:schemeClr val="dk1"/>
            </a:solidFill>
            <a:prstDash val="solid"/>
            <a:round/>
            <a:headEnd len="med" w="med" type="none"/>
            <a:tailEnd len="med" w="med" type="none"/>
          </a:ln>
        </p:spPr>
      </p:cxnSp>
      <p:cxnSp>
        <p:nvCxnSpPr>
          <p:cNvPr id="558" name="Google Shape;558;p40"/>
          <p:cNvCxnSpPr>
            <a:stCxn id="557" idx="2"/>
            <a:endCxn id="559" idx="6"/>
          </p:cNvCxnSpPr>
          <p:nvPr/>
        </p:nvCxnSpPr>
        <p:spPr>
          <a:xfrm>
            <a:off x="4145659" y="2384278"/>
            <a:ext cx="827400" cy="0"/>
          </a:xfrm>
          <a:prstGeom prst="straightConnector1">
            <a:avLst/>
          </a:prstGeom>
          <a:noFill/>
          <a:ln cap="flat" cmpd="sng" w="19050">
            <a:solidFill>
              <a:schemeClr val="dk1"/>
            </a:solidFill>
            <a:prstDash val="solid"/>
            <a:round/>
            <a:headEnd len="med" w="med" type="none"/>
            <a:tailEnd len="med" w="med" type="none"/>
          </a:ln>
        </p:spPr>
      </p:cxnSp>
      <p:cxnSp>
        <p:nvCxnSpPr>
          <p:cNvPr id="560" name="Google Shape;560;p40"/>
          <p:cNvCxnSpPr/>
          <p:nvPr/>
        </p:nvCxnSpPr>
        <p:spPr>
          <a:xfrm>
            <a:off x="7778475" y="2381878"/>
            <a:ext cx="670500" cy="4800"/>
          </a:xfrm>
          <a:prstGeom prst="straightConnector1">
            <a:avLst/>
          </a:prstGeom>
          <a:noFill/>
          <a:ln cap="flat" cmpd="sng" w="19050">
            <a:solidFill>
              <a:schemeClr val="dk1"/>
            </a:solidFill>
            <a:prstDash val="solid"/>
            <a:round/>
            <a:headEnd len="med" w="med" type="none"/>
            <a:tailEnd len="med" w="med" type="none"/>
          </a:ln>
        </p:spPr>
      </p:cxnSp>
      <p:sp>
        <p:nvSpPr>
          <p:cNvPr id="555" name="Google Shape;555;p40"/>
          <p:cNvSpPr/>
          <p:nvPr/>
        </p:nvSpPr>
        <p:spPr>
          <a:xfrm flipH="1">
            <a:off x="1248825" y="1866778"/>
            <a:ext cx="1034700" cy="10350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STEP</a:t>
            </a:r>
            <a:r>
              <a:rPr b="1" lang="en" sz="1300">
                <a:latin typeface="Lato"/>
                <a:ea typeface="Lato"/>
                <a:cs typeface="Lato"/>
                <a:sym typeface="Lato"/>
              </a:rPr>
              <a:t> 1</a:t>
            </a:r>
            <a:endParaRPr b="1" sz="1300">
              <a:latin typeface="Lato"/>
              <a:ea typeface="Lato"/>
              <a:cs typeface="Lato"/>
              <a:sym typeface="Lato"/>
            </a:endParaRPr>
          </a:p>
        </p:txBody>
      </p:sp>
      <p:sp>
        <p:nvSpPr>
          <p:cNvPr id="557" name="Google Shape;557;p40"/>
          <p:cNvSpPr/>
          <p:nvPr/>
        </p:nvSpPr>
        <p:spPr>
          <a:xfrm flipH="1">
            <a:off x="3110959" y="1866778"/>
            <a:ext cx="1034700" cy="10350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STEP </a:t>
            </a:r>
            <a:r>
              <a:rPr b="1" lang="en" sz="1300">
                <a:latin typeface="Lato"/>
                <a:ea typeface="Lato"/>
                <a:cs typeface="Lato"/>
                <a:sym typeface="Lato"/>
              </a:rPr>
              <a:t>2</a:t>
            </a:r>
            <a:endParaRPr b="1" sz="1300">
              <a:latin typeface="Lato"/>
              <a:ea typeface="Lato"/>
              <a:cs typeface="Lato"/>
              <a:sym typeface="Lato"/>
            </a:endParaRPr>
          </a:p>
        </p:txBody>
      </p:sp>
      <p:sp>
        <p:nvSpPr>
          <p:cNvPr id="559" name="Google Shape;559;p40"/>
          <p:cNvSpPr/>
          <p:nvPr/>
        </p:nvSpPr>
        <p:spPr>
          <a:xfrm flipH="1">
            <a:off x="4973093" y="1866778"/>
            <a:ext cx="1034700" cy="10350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STEP </a:t>
            </a:r>
            <a:r>
              <a:rPr b="1" lang="en" sz="1300">
                <a:latin typeface="Lato"/>
                <a:ea typeface="Lato"/>
                <a:cs typeface="Lato"/>
                <a:sym typeface="Lato"/>
              </a:rPr>
              <a:t>3</a:t>
            </a:r>
            <a:endParaRPr b="1" sz="1300">
              <a:latin typeface="Lato"/>
              <a:ea typeface="Lato"/>
              <a:cs typeface="Lato"/>
              <a:sym typeface="Lato"/>
            </a:endParaRPr>
          </a:p>
        </p:txBody>
      </p:sp>
      <p:sp>
        <p:nvSpPr>
          <p:cNvPr id="561" name="Google Shape;561;p40"/>
          <p:cNvSpPr/>
          <p:nvPr/>
        </p:nvSpPr>
        <p:spPr>
          <a:xfrm flipH="1">
            <a:off x="6835227" y="1866778"/>
            <a:ext cx="1034700" cy="10350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STEP </a:t>
            </a:r>
            <a:r>
              <a:rPr b="1" lang="en" sz="1300">
                <a:latin typeface="Lato"/>
                <a:ea typeface="Lato"/>
                <a:cs typeface="Lato"/>
                <a:sym typeface="Lato"/>
              </a:rPr>
              <a:t>4</a:t>
            </a:r>
            <a:endParaRPr b="1" sz="1300">
              <a:latin typeface="Lato"/>
              <a:ea typeface="Lato"/>
              <a:cs typeface="Lato"/>
              <a:sym typeface="Lato"/>
            </a:endParaRPr>
          </a:p>
        </p:txBody>
      </p:sp>
      <p:cxnSp>
        <p:nvCxnSpPr>
          <p:cNvPr id="562" name="Google Shape;562;p40"/>
          <p:cNvCxnSpPr>
            <a:stCxn id="559" idx="2"/>
            <a:endCxn id="561" idx="6"/>
          </p:cNvCxnSpPr>
          <p:nvPr/>
        </p:nvCxnSpPr>
        <p:spPr>
          <a:xfrm>
            <a:off x="6007793" y="2384278"/>
            <a:ext cx="827400" cy="0"/>
          </a:xfrm>
          <a:prstGeom prst="straightConnector1">
            <a:avLst/>
          </a:prstGeom>
          <a:noFill/>
          <a:ln cap="flat" cmpd="sng" w="19050">
            <a:solidFill>
              <a:schemeClr val="dk1"/>
            </a:solidFill>
            <a:prstDash val="solid"/>
            <a:round/>
            <a:headEnd len="med" w="med" type="none"/>
            <a:tailEnd len="med" w="med" type="none"/>
          </a:ln>
        </p:spPr>
      </p:cxnSp>
      <p:sp>
        <p:nvSpPr>
          <p:cNvPr id="563" name="Google Shape;563;p40"/>
          <p:cNvSpPr txBox="1"/>
          <p:nvPr/>
        </p:nvSpPr>
        <p:spPr>
          <a:xfrm>
            <a:off x="2689311" y="2989313"/>
            <a:ext cx="1878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00431"/>
                </a:solidFill>
                <a:latin typeface="Lato"/>
                <a:ea typeface="Lato"/>
                <a:cs typeface="Lato"/>
                <a:sym typeface="Lato"/>
              </a:rPr>
              <a:t>PCA</a:t>
            </a:r>
            <a:endParaRPr b="1" sz="2000">
              <a:solidFill>
                <a:srgbClr val="000431"/>
              </a:solidFill>
              <a:latin typeface="Lato"/>
              <a:ea typeface="Lato"/>
              <a:cs typeface="Lato"/>
              <a:sym typeface="Lato"/>
            </a:endParaRPr>
          </a:p>
        </p:txBody>
      </p:sp>
      <p:sp>
        <p:nvSpPr>
          <p:cNvPr id="564" name="Google Shape;564;p40"/>
          <p:cNvSpPr txBox="1"/>
          <p:nvPr/>
        </p:nvSpPr>
        <p:spPr>
          <a:xfrm>
            <a:off x="2689311" y="3421604"/>
            <a:ext cx="18780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000431"/>
                </a:solidFill>
                <a:latin typeface="Lato"/>
                <a:ea typeface="Lato"/>
                <a:cs typeface="Lato"/>
                <a:sym typeface="Lato"/>
              </a:rPr>
              <a:t>Dimensionality Reduction</a:t>
            </a:r>
            <a:endParaRPr sz="1500">
              <a:solidFill>
                <a:srgbClr val="000431"/>
              </a:solidFill>
              <a:latin typeface="Lato"/>
              <a:ea typeface="Lato"/>
              <a:cs typeface="Lato"/>
              <a:sym typeface="Lato"/>
            </a:endParaRPr>
          </a:p>
        </p:txBody>
      </p:sp>
      <p:sp>
        <p:nvSpPr>
          <p:cNvPr id="565" name="Google Shape;565;p40"/>
          <p:cNvSpPr txBox="1"/>
          <p:nvPr/>
        </p:nvSpPr>
        <p:spPr>
          <a:xfrm>
            <a:off x="827250" y="2989313"/>
            <a:ext cx="1878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00431"/>
                </a:solidFill>
                <a:latin typeface="Lato"/>
                <a:ea typeface="Lato"/>
                <a:cs typeface="Lato"/>
                <a:sym typeface="Lato"/>
              </a:rPr>
              <a:t>Data Cleaning</a:t>
            </a:r>
            <a:endParaRPr b="1" sz="2000">
              <a:solidFill>
                <a:srgbClr val="000431"/>
              </a:solidFill>
              <a:latin typeface="Lato"/>
              <a:ea typeface="Lato"/>
              <a:cs typeface="Lato"/>
              <a:sym typeface="Lato"/>
            </a:endParaRPr>
          </a:p>
        </p:txBody>
      </p:sp>
      <p:sp>
        <p:nvSpPr>
          <p:cNvPr id="566" name="Google Shape;566;p40"/>
          <p:cNvSpPr txBox="1"/>
          <p:nvPr/>
        </p:nvSpPr>
        <p:spPr>
          <a:xfrm>
            <a:off x="827250" y="3421604"/>
            <a:ext cx="18780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000431"/>
                </a:solidFill>
                <a:latin typeface="Lato"/>
                <a:ea typeface="Lato"/>
                <a:cs typeface="Lato"/>
                <a:sym typeface="Lato"/>
              </a:rPr>
              <a:t>Dropping null values, and creating dummy variables</a:t>
            </a:r>
            <a:endParaRPr sz="1500">
              <a:solidFill>
                <a:srgbClr val="000431"/>
              </a:solidFill>
              <a:latin typeface="Lato"/>
              <a:ea typeface="Lato"/>
              <a:cs typeface="Lato"/>
              <a:sym typeface="Lato"/>
            </a:endParaRPr>
          </a:p>
        </p:txBody>
      </p:sp>
      <p:sp>
        <p:nvSpPr>
          <p:cNvPr id="567" name="Google Shape;567;p40"/>
          <p:cNvSpPr txBox="1"/>
          <p:nvPr/>
        </p:nvSpPr>
        <p:spPr>
          <a:xfrm>
            <a:off x="6440225" y="2989313"/>
            <a:ext cx="18369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00431"/>
                </a:solidFill>
                <a:latin typeface="Lato"/>
                <a:ea typeface="Lato"/>
                <a:cs typeface="Lato"/>
                <a:sym typeface="Lato"/>
              </a:rPr>
              <a:t>Sentiment</a:t>
            </a:r>
            <a:endParaRPr b="1" sz="2000">
              <a:solidFill>
                <a:srgbClr val="000431"/>
              </a:solidFill>
              <a:latin typeface="Lato"/>
              <a:ea typeface="Lato"/>
              <a:cs typeface="Lato"/>
              <a:sym typeface="Lato"/>
            </a:endParaRPr>
          </a:p>
        </p:txBody>
      </p:sp>
      <p:sp>
        <p:nvSpPr>
          <p:cNvPr id="568" name="Google Shape;568;p40"/>
          <p:cNvSpPr txBox="1"/>
          <p:nvPr/>
        </p:nvSpPr>
        <p:spPr>
          <a:xfrm>
            <a:off x="6440225" y="3421604"/>
            <a:ext cx="18369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000431"/>
                </a:solidFill>
                <a:latin typeface="Lato"/>
                <a:ea typeface="Lato"/>
                <a:cs typeface="Lato"/>
                <a:sym typeface="Lato"/>
              </a:rPr>
              <a:t>Understanding sentiment of reviews</a:t>
            </a:r>
            <a:endParaRPr sz="1500">
              <a:solidFill>
                <a:srgbClr val="000431"/>
              </a:solidFill>
              <a:latin typeface="Lato"/>
              <a:ea typeface="Lato"/>
              <a:cs typeface="Lato"/>
              <a:sym typeface="Lato"/>
            </a:endParaRPr>
          </a:p>
        </p:txBody>
      </p:sp>
      <p:sp>
        <p:nvSpPr>
          <p:cNvPr id="569" name="Google Shape;569;p40"/>
          <p:cNvSpPr txBox="1"/>
          <p:nvPr/>
        </p:nvSpPr>
        <p:spPr>
          <a:xfrm>
            <a:off x="4551450" y="2989313"/>
            <a:ext cx="1878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00431"/>
                </a:solidFill>
                <a:latin typeface="Lato"/>
                <a:ea typeface="Lato"/>
                <a:cs typeface="Lato"/>
                <a:sym typeface="Lato"/>
              </a:rPr>
              <a:t>Clustering</a:t>
            </a:r>
            <a:endParaRPr b="1" sz="2000">
              <a:solidFill>
                <a:srgbClr val="000431"/>
              </a:solidFill>
              <a:latin typeface="Lato"/>
              <a:ea typeface="Lato"/>
              <a:cs typeface="Lato"/>
              <a:sym typeface="Lato"/>
            </a:endParaRPr>
          </a:p>
        </p:txBody>
      </p:sp>
      <p:sp>
        <p:nvSpPr>
          <p:cNvPr id="570" name="Google Shape;570;p40"/>
          <p:cNvSpPr txBox="1"/>
          <p:nvPr/>
        </p:nvSpPr>
        <p:spPr>
          <a:xfrm>
            <a:off x="4551450" y="3421604"/>
            <a:ext cx="18780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000431"/>
                </a:solidFill>
                <a:latin typeface="Lato"/>
                <a:ea typeface="Lato"/>
                <a:cs typeface="Lato"/>
                <a:sym typeface="Lato"/>
              </a:rPr>
              <a:t>Using numeric data in both datasets, including sentiment analysis</a:t>
            </a:r>
            <a:endParaRPr sz="1500">
              <a:solidFill>
                <a:srgbClr val="000431"/>
              </a:solidFill>
              <a:latin typeface="Lato"/>
              <a:ea typeface="Lato"/>
              <a:cs typeface="Lato"/>
              <a:sym typeface="Lato"/>
            </a:endParaRPr>
          </a:p>
        </p:txBody>
      </p:sp>
      <p:sp>
        <p:nvSpPr>
          <p:cNvPr id="571" name="Google Shape;571;p40"/>
          <p:cNvSpPr/>
          <p:nvPr/>
        </p:nvSpPr>
        <p:spPr>
          <a:xfrm>
            <a:off x="-1206247" y="-1481569"/>
            <a:ext cx="2499300" cy="24993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40"/>
          <p:cNvGrpSpPr/>
          <p:nvPr/>
        </p:nvGrpSpPr>
        <p:grpSpPr>
          <a:xfrm>
            <a:off x="8757115" y="85419"/>
            <a:ext cx="207582" cy="359594"/>
            <a:chOff x="2656082" y="2287427"/>
            <a:chExt cx="207582" cy="359594"/>
          </a:xfrm>
        </p:grpSpPr>
        <p:sp>
          <p:nvSpPr>
            <p:cNvPr id="573" name="Google Shape;573;p40"/>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0"/>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1"/>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 </a:t>
            </a:r>
            <a:endParaRPr/>
          </a:p>
        </p:txBody>
      </p:sp>
      <p:sp>
        <p:nvSpPr>
          <p:cNvPr id="582" name="Google Shape;582;p41"/>
          <p:cNvSpPr/>
          <p:nvPr/>
        </p:nvSpPr>
        <p:spPr>
          <a:xfrm>
            <a:off x="7898803" y="1223056"/>
            <a:ext cx="2499300" cy="24993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p:nvPr/>
        </p:nvSpPr>
        <p:spPr>
          <a:xfrm flipH="1">
            <a:off x="-818593" y="-714660"/>
            <a:ext cx="2499300" cy="24993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41"/>
          <p:cNvGrpSpPr/>
          <p:nvPr/>
        </p:nvGrpSpPr>
        <p:grpSpPr>
          <a:xfrm>
            <a:off x="8757115" y="85419"/>
            <a:ext cx="207582" cy="359594"/>
            <a:chOff x="2656082" y="2287427"/>
            <a:chExt cx="207582" cy="359594"/>
          </a:xfrm>
        </p:grpSpPr>
        <p:sp>
          <p:nvSpPr>
            <p:cNvPr id="585" name="Google Shape;585;p41"/>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9" name="Google Shape;589;p41"/>
          <p:cNvPicPr preferRelativeResize="0"/>
          <p:nvPr/>
        </p:nvPicPr>
        <p:blipFill>
          <a:blip r:embed="rId3">
            <a:alphaModFix/>
          </a:blip>
          <a:stretch>
            <a:fillRect/>
          </a:stretch>
        </p:blipFill>
        <p:spPr>
          <a:xfrm>
            <a:off x="7868926" y="527475"/>
            <a:ext cx="478875" cy="478900"/>
          </a:xfrm>
          <a:prstGeom prst="rect">
            <a:avLst/>
          </a:prstGeom>
          <a:noFill/>
          <a:ln>
            <a:noFill/>
          </a:ln>
        </p:spPr>
      </p:pic>
      <p:sp>
        <p:nvSpPr>
          <p:cNvPr id="590" name="Google Shape;590;p41"/>
          <p:cNvSpPr txBox="1"/>
          <p:nvPr/>
        </p:nvSpPr>
        <p:spPr>
          <a:xfrm>
            <a:off x="740350" y="1353425"/>
            <a:ext cx="7128600" cy="624300"/>
          </a:xfrm>
          <a:prstGeom prst="rect">
            <a:avLst/>
          </a:prstGeom>
          <a:noFill/>
          <a:ln>
            <a:noFill/>
          </a:ln>
        </p:spPr>
        <p:txBody>
          <a:bodyPr anchorCtr="0" anchor="t" bIns="91425" lIns="91425" spcFirstLastPara="1" rIns="91425" wrap="square" tIns="91425">
            <a:spAutoFit/>
          </a:bodyPr>
          <a:lstStyle/>
          <a:p>
            <a:pPr indent="-304800" lvl="0" marL="457200" rtl="0" algn="just">
              <a:lnSpc>
                <a:spcPct val="138000"/>
              </a:lnSpc>
              <a:spcBef>
                <a:spcPts val="0"/>
              </a:spcBef>
              <a:spcAft>
                <a:spcPts val="0"/>
              </a:spcAft>
              <a:buSzPts val="1200"/>
              <a:buFont typeface="Lato"/>
              <a:buChar char="●"/>
            </a:pPr>
            <a:r>
              <a:rPr lang="en" sz="1200">
                <a:latin typeface="Lato"/>
                <a:ea typeface="Lato"/>
                <a:cs typeface="Lato"/>
                <a:sym typeface="Lato"/>
              </a:rPr>
              <a:t>The initial objective was to create clusters based on the numeric data and then proceeded to bring the reviews table in to help profile the clusters. </a:t>
            </a:r>
            <a:endParaRPr sz="1500">
              <a:latin typeface="Lato"/>
              <a:ea typeface="Lato"/>
              <a:cs typeface="Lato"/>
              <a:sym typeface="Lato"/>
            </a:endParaRPr>
          </a:p>
        </p:txBody>
      </p:sp>
      <p:sp>
        <p:nvSpPr>
          <p:cNvPr id="591" name="Google Shape;591;p41"/>
          <p:cNvSpPr txBox="1"/>
          <p:nvPr/>
        </p:nvSpPr>
        <p:spPr>
          <a:xfrm>
            <a:off x="726525" y="2851450"/>
            <a:ext cx="5145300" cy="1389000"/>
          </a:xfrm>
          <a:prstGeom prst="rect">
            <a:avLst/>
          </a:prstGeom>
          <a:noFill/>
          <a:ln>
            <a:noFill/>
          </a:ln>
        </p:spPr>
        <p:txBody>
          <a:bodyPr anchorCtr="0" anchor="t" bIns="91425" lIns="91425" spcFirstLastPara="1" rIns="91425" wrap="square" tIns="91425">
            <a:spAutoFit/>
          </a:bodyPr>
          <a:lstStyle/>
          <a:p>
            <a:pPr indent="457200" lvl="0" marL="0" rtl="0" algn="just">
              <a:lnSpc>
                <a:spcPct val="138000"/>
              </a:lnSpc>
              <a:spcBef>
                <a:spcPts val="0"/>
              </a:spcBef>
              <a:spcAft>
                <a:spcPts val="0"/>
              </a:spcAft>
              <a:buNone/>
            </a:pPr>
            <a:r>
              <a:rPr b="1" lang="en" sz="1200" u="sng">
                <a:latin typeface="Lato"/>
                <a:ea typeface="Lato"/>
                <a:cs typeface="Lato"/>
                <a:sym typeface="Lato"/>
              </a:rPr>
              <a:t>K Means:</a:t>
            </a:r>
            <a:endParaRPr b="1" sz="1200" u="sng">
              <a:latin typeface="Lato"/>
              <a:ea typeface="Lato"/>
              <a:cs typeface="Lato"/>
              <a:sym typeface="Lato"/>
            </a:endParaRPr>
          </a:p>
          <a:p>
            <a:pPr indent="-304800" lvl="0" marL="457200" rtl="0" algn="just">
              <a:lnSpc>
                <a:spcPct val="138000"/>
              </a:lnSpc>
              <a:spcBef>
                <a:spcPts val="0"/>
              </a:spcBef>
              <a:spcAft>
                <a:spcPts val="0"/>
              </a:spcAft>
              <a:buSzPts val="1200"/>
              <a:buFont typeface="Lato"/>
              <a:buChar char="●"/>
            </a:pPr>
            <a:r>
              <a:rPr lang="en" sz="1200">
                <a:latin typeface="Lato"/>
                <a:ea typeface="Lato"/>
                <a:cs typeface="Lato"/>
                <a:sym typeface="Lato"/>
              </a:rPr>
              <a:t>Provided a better look into potential clusters </a:t>
            </a:r>
            <a:endParaRPr sz="1200">
              <a:latin typeface="Lato"/>
              <a:ea typeface="Lato"/>
              <a:cs typeface="Lato"/>
              <a:sym typeface="Lato"/>
            </a:endParaRPr>
          </a:p>
          <a:p>
            <a:pPr indent="-304800" lvl="0" marL="457200" rtl="0" algn="just">
              <a:lnSpc>
                <a:spcPct val="138000"/>
              </a:lnSpc>
              <a:spcBef>
                <a:spcPts val="0"/>
              </a:spcBef>
              <a:spcAft>
                <a:spcPts val="0"/>
              </a:spcAft>
              <a:buSzPts val="1200"/>
              <a:buFont typeface="Lato"/>
              <a:buChar char="●"/>
            </a:pPr>
            <a:r>
              <a:rPr lang="en" sz="1200">
                <a:latin typeface="Lato"/>
                <a:ea typeface="Lato"/>
                <a:cs typeface="Lato"/>
                <a:sym typeface="Lato"/>
              </a:rPr>
              <a:t>Used variable standardization and the data and use dimensionality reduction through PCA. </a:t>
            </a:r>
            <a:endParaRPr sz="1200">
              <a:latin typeface="Lato"/>
              <a:ea typeface="Lato"/>
              <a:cs typeface="Lato"/>
              <a:sym typeface="Lato"/>
            </a:endParaRPr>
          </a:p>
          <a:p>
            <a:pPr indent="-304800" lvl="0" marL="457200" rtl="0" algn="just">
              <a:lnSpc>
                <a:spcPct val="138000"/>
              </a:lnSpc>
              <a:spcBef>
                <a:spcPts val="0"/>
              </a:spcBef>
              <a:spcAft>
                <a:spcPts val="0"/>
              </a:spcAft>
              <a:buSzPts val="1200"/>
              <a:buFont typeface="Lato"/>
              <a:buChar char="●"/>
            </a:pPr>
            <a:r>
              <a:rPr lang="en" sz="1200">
                <a:latin typeface="Lato"/>
                <a:ea typeface="Lato"/>
                <a:cs typeface="Lato"/>
                <a:sym typeface="Lato"/>
              </a:rPr>
              <a:t>Issue: </a:t>
            </a:r>
            <a:r>
              <a:rPr lang="en" sz="1200">
                <a:latin typeface="Lato"/>
                <a:ea typeface="Lato"/>
                <a:cs typeface="Lato"/>
                <a:sym typeface="Lato"/>
              </a:rPr>
              <a:t>majority of the data was in one large cluster </a:t>
            </a:r>
            <a:endParaRPr sz="1500">
              <a:latin typeface="Lato"/>
              <a:ea typeface="Lato"/>
              <a:cs typeface="Lato"/>
              <a:sym typeface="Lato"/>
            </a:endParaRPr>
          </a:p>
        </p:txBody>
      </p:sp>
      <p:sp>
        <p:nvSpPr>
          <p:cNvPr id="592" name="Google Shape;592;p41"/>
          <p:cNvSpPr txBox="1"/>
          <p:nvPr/>
        </p:nvSpPr>
        <p:spPr>
          <a:xfrm>
            <a:off x="735075" y="1958200"/>
            <a:ext cx="7866900" cy="879300"/>
          </a:xfrm>
          <a:prstGeom prst="rect">
            <a:avLst/>
          </a:prstGeom>
          <a:noFill/>
          <a:ln>
            <a:noFill/>
          </a:ln>
        </p:spPr>
        <p:txBody>
          <a:bodyPr anchorCtr="0" anchor="t" bIns="91425" lIns="91425" spcFirstLastPara="1" rIns="91425" wrap="square" tIns="91425">
            <a:spAutoFit/>
          </a:bodyPr>
          <a:lstStyle/>
          <a:p>
            <a:pPr indent="457200" lvl="0" marL="0" rtl="0" algn="just">
              <a:lnSpc>
                <a:spcPct val="138000"/>
              </a:lnSpc>
              <a:spcBef>
                <a:spcPts val="0"/>
              </a:spcBef>
              <a:spcAft>
                <a:spcPts val="0"/>
              </a:spcAft>
              <a:buNone/>
            </a:pPr>
            <a:r>
              <a:rPr b="1" lang="en" sz="1200" u="sng">
                <a:latin typeface="Lato"/>
                <a:ea typeface="Lato"/>
                <a:cs typeface="Lato"/>
                <a:sym typeface="Lato"/>
              </a:rPr>
              <a:t>Hierarchical Clustering:</a:t>
            </a:r>
            <a:endParaRPr b="1" sz="1200" u="sng">
              <a:latin typeface="Lato"/>
              <a:ea typeface="Lato"/>
              <a:cs typeface="Lato"/>
              <a:sym typeface="Lato"/>
            </a:endParaRPr>
          </a:p>
          <a:p>
            <a:pPr indent="-304800" lvl="0" marL="457200" rtl="0" algn="just">
              <a:lnSpc>
                <a:spcPct val="138000"/>
              </a:lnSpc>
              <a:spcBef>
                <a:spcPts val="0"/>
              </a:spcBef>
              <a:spcAft>
                <a:spcPts val="0"/>
              </a:spcAft>
              <a:buSzPts val="1200"/>
              <a:buFont typeface="Lato"/>
              <a:buChar char="●"/>
            </a:pPr>
            <a:r>
              <a:rPr lang="en" sz="1200">
                <a:latin typeface="Lato"/>
                <a:ea typeface="Lato"/>
                <a:cs typeface="Lato"/>
                <a:sym typeface="Lato"/>
              </a:rPr>
              <a:t>Was not the most accessible method to identify clusters with this kind of dataset</a:t>
            </a:r>
            <a:endParaRPr sz="1200">
              <a:latin typeface="Lato"/>
              <a:ea typeface="Lato"/>
              <a:cs typeface="Lato"/>
              <a:sym typeface="Lato"/>
            </a:endParaRPr>
          </a:p>
          <a:p>
            <a:pPr indent="-304800" lvl="0" marL="457200" rtl="0" algn="just">
              <a:lnSpc>
                <a:spcPct val="138000"/>
              </a:lnSpc>
              <a:spcBef>
                <a:spcPts val="0"/>
              </a:spcBef>
              <a:spcAft>
                <a:spcPts val="0"/>
              </a:spcAft>
              <a:buSzPts val="1200"/>
              <a:buFont typeface="Lato"/>
              <a:buChar char="●"/>
            </a:pPr>
            <a:r>
              <a:rPr lang="en" sz="1200">
                <a:latin typeface="Lato"/>
                <a:ea typeface="Lato"/>
                <a:cs typeface="Lato"/>
                <a:sym typeface="Lato"/>
              </a:rPr>
              <a:t>Use of dummy variables made it more difficult to decipher clean groups in the data</a:t>
            </a:r>
            <a:endParaRPr sz="1200">
              <a:latin typeface="Lato"/>
              <a:ea typeface="Lato"/>
              <a:cs typeface="Lato"/>
              <a:sym typeface="Lato"/>
            </a:endParaRPr>
          </a:p>
        </p:txBody>
      </p:sp>
      <p:pic>
        <p:nvPicPr>
          <p:cNvPr id="593" name="Google Shape;593;p41"/>
          <p:cNvPicPr preferRelativeResize="0"/>
          <p:nvPr/>
        </p:nvPicPr>
        <p:blipFill>
          <a:blip r:embed="rId4">
            <a:alphaModFix/>
          </a:blip>
          <a:stretch>
            <a:fillRect/>
          </a:stretch>
        </p:blipFill>
        <p:spPr>
          <a:xfrm>
            <a:off x="5825125" y="2752300"/>
            <a:ext cx="3045400" cy="2333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2"/>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Improved </a:t>
            </a:r>
            <a:r>
              <a:rPr lang="en"/>
              <a:t>Clustering </a:t>
            </a:r>
            <a:endParaRPr/>
          </a:p>
        </p:txBody>
      </p:sp>
      <p:sp>
        <p:nvSpPr>
          <p:cNvPr id="599" name="Google Shape;599;p42"/>
          <p:cNvSpPr/>
          <p:nvPr/>
        </p:nvSpPr>
        <p:spPr>
          <a:xfrm>
            <a:off x="7898803" y="1223056"/>
            <a:ext cx="2499300" cy="24993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2"/>
          <p:cNvSpPr/>
          <p:nvPr/>
        </p:nvSpPr>
        <p:spPr>
          <a:xfrm flipH="1">
            <a:off x="-818593" y="-714660"/>
            <a:ext cx="2499300" cy="24993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42"/>
          <p:cNvGrpSpPr/>
          <p:nvPr/>
        </p:nvGrpSpPr>
        <p:grpSpPr>
          <a:xfrm>
            <a:off x="8757115" y="85419"/>
            <a:ext cx="207582" cy="359594"/>
            <a:chOff x="2656082" y="2287427"/>
            <a:chExt cx="207582" cy="359594"/>
          </a:xfrm>
        </p:grpSpPr>
        <p:sp>
          <p:nvSpPr>
            <p:cNvPr id="602" name="Google Shape;602;p42"/>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2"/>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2"/>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6" name="Google Shape;606;p42"/>
          <p:cNvPicPr preferRelativeResize="0"/>
          <p:nvPr/>
        </p:nvPicPr>
        <p:blipFill>
          <a:blip r:embed="rId3">
            <a:alphaModFix/>
          </a:blip>
          <a:stretch>
            <a:fillRect/>
          </a:stretch>
        </p:blipFill>
        <p:spPr>
          <a:xfrm>
            <a:off x="7868926" y="527475"/>
            <a:ext cx="478875" cy="478900"/>
          </a:xfrm>
          <a:prstGeom prst="rect">
            <a:avLst/>
          </a:prstGeom>
          <a:noFill/>
          <a:ln>
            <a:noFill/>
          </a:ln>
        </p:spPr>
      </p:pic>
      <p:sp>
        <p:nvSpPr>
          <p:cNvPr id="607" name="Google Shape;607;p42"/>
          <p:cNvSpPr txBox="1"/>
          <p:nvPr/>
        </p:nvSpPr>
        <p:spPr>
          <a:xfrm>
            <a:off x="740350" y="1353425"/>
            <a:ext cx="7128600" cy="624300"/>
          </a:xfrm>
          <a:prstGeom prst="rect">
            <a:avLst/>
          </a:prstGeom>
          <a:noFill/>
          <a:ln>
            <a:noFill/>
          </a:ln>
        </p:spPr>
        <p:txBody>
          <a:bodyPr anchorCtr="0" anchor="t" bIns="91425" lIns="91425" spcFirstLastPara="1" rIns="91425" wrap="square" tIns="91425">
            <a:spAutoFit/>
          </a:bodyPr>
          <a:lstStyle/>
          <a:p>
            <a:pPr indent="-304800" lvl="0" marL="457200" rtl="0" algn="just">
              <a:lnSpc>
                <a:spcPct val="138000"/>
              </a:lnSpc>
              <a:spcBef>
                <a:spcPts val="0"/>
              </a:spcBef>
              <a:spcAft>
                <a:spcPts val="0"/>
              </a:spcAft>
              <a:buSzPts val="1200"/>
              <a:buFont typeface="Times New Roman"/>
              <a:buChar char="●"/>
            </a:pPr>
            <a:r>
              <a:rPr lang="en" sz="1200">
                <a:latin typeface="Lato"/>
                <a:ea typeface="Lato"/>
                <a:cs typeface="Lato"/>
                <a:sym typeface="Lato"/>
              </a:rPr>
              <a:t>The second approach in an attempt to improve the clustering process was to leverage the sentiment scores from the reviews table to help cluster the apps. </a:t>
            </a:r>
            <a:endParaRPr sz="1200">
              <a:latin typeface="Times New Roman"/>
              <a:ea typeface="Times New Roman"/>
              <a:cs typeface="Times New Roman"/>
              <a:sym typeface="Times New Roman"/>
            </a:endParaRPr>
          </a:p>
        </p:txBody>
      </p:sp>
      <p:sp>
        <p:nvSpPr>
          <p:cNvPr id="608" name="Google Shape;608;p42"/>
          <p:cNvSpPr txBox="1"/>
          <p:nvPr/>
        </p:nvSpPr>
        <p:spPr>
          <a:xfrm>
            <a:off x="740350" y="3002100"/>
            <a:ext cx="5204100" cy="18564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b="1" lang="en" sz="1200" u="sng">
                <a:latin typeface="Lato"/>
                <a:ea typeface="Lato"/>
                <a:cs typeface="Lato"/>
                <a:sym typeface="Lato"/>
              </a:rPr>
              <a:t>Profiling</a:t>
            </a:r>
            <a:r>
              <a:rPr b="1" lang="en" sz="1200" u="sng">
                <a:latin typeface="Lato"/>
                <a:ea typeface="Lato"/>
                <a:cs typeface="Lato"/>
                <a:sym typeface="Lato"/>
              </a:rPr>
              <a:t>:</a:t>
            </a:r>
            <a:endParaRPr b="1" sz="1200" u="sng">
              <a:latin typeface="Lato"/>
              <a:ea typeface="Lato"/>
              <a:cs typeface="Lato"/>
              <a:sym typeface="Lato"/>
            </a:endParaRPr>
          </a:p>
          <a:p>
            <a:pPr indent="-304800" lvl="0" marL="457200" rtl="0" algn="just">
              <a:lnSpc>
                <a:spcPct val="138000"/>
              </a:lnSpc>
              <a:spcBef>
                <a:spcPts val="0"/>
              </a:spcBef>
              <a:spcAft>
                <a:spcPts val="0"/>
              </a:spcAft>
              <a:buSzPts val="1200"/>
              <a:buFont typeface="Lato"/>
              <a:buChar char="●"/>
            </a:pPr>
            <a:r>
              <a:rPr lang="en" sz="1200">
                <a:latin typeface="Lato"/>
                <a:ea typeface="Lato"/>
                <a:cs typeface="Lato"/>
                <a:sym typeface="Lato"/>
              </a:rPr>
              <a:t>While profiling provided insight into a few key trends, for eg. more reviews for an app, i.e. more exposure comes with a mixture of high and low ratings, it was not an accessible solution to understand what drives app performance</a:t>
            </a:r>
            <a:endParaRPr sz="1200">
              <a:latin typeface="Lato"/>
              <a:ea typeface="Lato"/>
              <a:cs typeface="Lato"/>
              <a:sym typeface="Lato"/>
            </a:endParaRPr>
          </a:p>
          <a:p>
            <a:pPr indent="-304800" lvl="0" marL="457200" rtl="0" algn="just">
              <a:lnSpc>
                <a:spcPct val="138000"/>
              </a:lnSpc>
              <a:spcBef>
                <a:spcPts val="0"/>
              </a:spcBef>
              <a:spcAft>
                <a:spcPts val="0"/>
              </a:spcAft>
              <a:buSzPts val="1200"/>
              <a:buFont typeface="Lato"/>
              <a:buChar char="●"/>
            </a:pPr>
            <a:r>
              <a:rPr lang="en" sz="1200">
                <a:latin typeface="Lato"/>
                <a:ea typeface="Lato"/>
                <a:cs typeface="Lato"/>
                <a:sym typeface="Lato"/>
              </a:rPr>
              <a:t>Further analysis of the variables without trying to fit the results into clusters might be most insightful for app developers.</a:t>
            </a:r>
            <a:endParaRPr sz="1200">
              <a:latin typeface="Lato"/>
              <a:ea typeface="Lato"/>
              <a:cs typeface="Lato"/>
              <a:sym typeface="Lato"/>
            </a:endParaRPr>
          </a:p>
        </p:txBody>
      </p:sp>
      <p:sp>
        <p:nvSpPr>
          <p:cNvPr id="609" name="Google Shape;609;p42"/>
          <p:cNvSpPr txBox="1"/>
          <p:nvPr/>
        </p:nvSpPr>
        <p:spPr>
          <a:xfrm>
            <a:off x="738922" y="1958200"/>
            <a:ext cx="4983900" cy="10917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b="1" lang="en" sz="1200" u="sng">
                <a:latin typeface="Lato"/>
                <a:ea typeface="Lato"/>
                <a:cs typeface="Lato"/>
                <a:sym typeface="Lato"/>
              </a:rPr>
              <a:t>K Means</a:t>
            </a:r>
            <a:r>
              <a:rPr b="1" lang="en" sz="1200" u="sng">
                <a:latin typeface="Lato"/>
                <a:ea typeface="Lato"/>
                <a:cs typeface="Lato"/>
                <a:sym typeface="Lato"/>
              </a:rPr>
              <a:t>:</a:t>
            </a:r>
            <a:endParaRPr b="1" sz="1200" u="sng">
              <a:latin typeface="Lato"/>
              <a:ea typeface="Lato"/>
              <a:cs typeface="Lato"/>
              <a:sym typeface="Lato"/>
            </a:endParaRPr>
          </a:p>
          <a:p>
            <a:pPr indent="-304800" lvl="0" marL="457200" rtl="0" algn="just">
              <a:lnSpc>
                <a:spcPct val="138000"/>
              </a:lnSpc>
              <a:spcBef>
                <a:spcPts val="0"/>
              </a:spcBef>
              <a:spcAft>
                <a:spcPts val="0"/>
              </a:spcAft>
              <a:buSzPts val="1200"/>
              <a:buFont typeface="Lato"/>
              <a:buChar char="●"/>
            </a:pPr>
            <a:r>
              <a:rPr lang="en" sz="1200">
                <a:latin typeface="Lato"/>
                <a:ea typeface="Lato"/>
                <a:cs typeface="Lato"/>
                <a:sym typeface="Lato"/>
              </a:rPr>
              <a:t>With the revised clustering, it was observed that there still was one large cluster; however, it was substantially smaller than it was with the prior method. </a:t>
            </a:r>
            <a:endParaRPr sz="1200">
              <a:latin typeface="Lato"/>
              <a:ea typeface="Lato"/>
              <a:cs typeface="Lato"/>
              <a:sym typeface="Lato"/>
            </a:endParaRPr>
          </a:p>
        </p:txBody>
      </p:sp>
      <p:pic>
        <p:nvPicPr>
          <p:cNvPr id="610" name="Google Shape;610;p42"/>
          <p:cNvPicPr preferRelativeResize="0"/>
          <p:nvPr/>
        </p:nvPicPr>
        <p:blipFill>
          <a:blip r:embed="rId4">
            <a:alphaModFix/>
          </a:blip>
          <a:stretch>
            <a:fillRect/>
          </a:stretch>
        </p:blipFill>
        <p:spPr>
          <a:xfrm>
            <a:off x="5916700" y="1958188"/>
            <a:ext cx="2971800" cy="2276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Analysis </a:t>
            </a:r>
            <a:endParaRPr/>
          </a:p>
        </p:txBody>
      </p:sp>
      <p:sp>
        <p:nvSpPr>
          <p:cNvPr id="616" name="Google Shape;616;p43"/>
          <p:cNvSpPr txBox="1"/>
          <p:nvPr/>
        </p:nvSpPr>
        <p:spPr>
          <a:xfrm>
            <a:off x="4990529" y="1566810"/>
            <a:ext cx="1226100" cy="61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191919"/>
                </a:solidFill>
                <a:latin typeface="Lato"/>
                <a:ea typeface="Lato"/>
                <a:cs typeface="Lato"/>
                <a:sym typeface="Lato"/>
              </a:rPr>
              <a:t>Game</a:t>
            </a:r>
            <a:endParaRPr b="1" sz="2000">
              <a:solidFill>
                <a:srgbClr val="191919"/>
              </a:solidFill>
              <a:latin typeface="Lato"/>
              <a:ea typeface="Lato"/>
              <a:cs typeface="Lato"/>
              <a:sym typeface="Lato"/>
            </a:endParaRPr>
          </a:p>
        </p:txBody>
      </p:sp>
      <p:sp>
        <p:nvSpPr>
          <p:cNvPr id="617" name="Google Shape;617;p43"/>
          <p:cNvSpPr txBox="1"/>
          <p:nvPr/>
        </p:nvSpPr>
        <p:spPr>
          <a:xfrm>
            <a:off x="7223552" y="1651990"/>
            <a:ext cx="1080900" cy="50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191919"/>
                </a:solidFill>
                <a:latin typeface="Lato"/>
                <a:ea typeface="Lato"/>
                <a:cs typeface="Lato"/>
                <a:sym typeface="Lato"/>
              </a:rPr>
              <a:t>Family &amp;</a:t>
            </a:r>
            <a:endParaRPr b="1" sz="1300">
              <a:solidFill>
                <a:srgbClr val="191919"/>
              </a:solidFill>
              <a:latin typeface="Lato"/>
              <a:ea typeface="Lato"/>
              <a:cs typeface="Lato"/>
              <a:sym typeface="Lato"/>
            </a:endParaRPr>
          </a:p>
          <a:p>
            <a:pPr indent="0" lvl="0" marL="0" rtl="0" algn="ctr">
              <a:spcBef>
                <a:spcPts val="0"/>
              </a:spcBef>
              <a:spcAft>
                <a:spcPts val="0"/>
              </a:spcAft>
              <a:buNone/>
            </a:pPr>
            <a:r>
              <a:rPr b="1" lang="en" sz="1300">
                <a:solidFill>
                  <a:srgbClr val="191919"/>
                </a:solidFill>
                <a:latin typeface="Lato"/>
                <a:ea typeface="Lato"/>
                <a:cs typeface="Lato"/>
                <a:sym typeface="Lato"/>
              </a:rPr>
              <a:t>Parenting</a:t>
            </a:r>
            <a:endParaRPr b="1" sz="1300">
              <a:solidFill>
                <a:srgbClr val="191919"/>
              </a:solidFill>
              <a:latin typeface="Lato"/>
              <a:ea typeface="Lato"/>
              <a:cs typeface="Lato"/>
              <a:sym typeface="Lato"/>
            </a:endParaRPr>
          </a:p>
        </p:txBody>
      </p:sp>
      <p:sp>
        <p:nvSpPr>
          <p:cNvPr id="618" name="Google Shape;618;p43"/>
          <p:cNvSpPr/>
          <p:nvPr/>
        </p:nvSpPr>
        <p:spPr>
          <a:xfrm flipH="1">
            <a:off x="4719275" y="1262800"/>
            <a:ext cx="1768500" cy="15879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latin typeface="Lato"/>
              <a:ea typeface="Lato"/>
              <a:cs typeface="Lato"/>
              <a:sym typeface="Lato"/>
            </a:endParaRPr>
          </a:p>
        </p:txBody>
      </p:sp>
      <p:sp>
        <p:nvSpPr>
          <p:cNvPr id="619" name="Google Shape;619;p43"/>
          <p:cNvSpPr/>
          <p:nvPr/>
        </p:nvSpPr>
        <p:spPr>
          <a:xfrm>
            <a:off x="4725562" y="1273786"/>
            <a:ext cx="1755900" cy="1587900"/>
          </a:xfrm>
          <a:prstGeom prst="blockArc">
            <a:avLst>
              <a:gd fmla="val 16220527" name="adj1"/>
              <a:gd fmla="val 5415419" name="adj2"/>
              <a:gd fmla="val 20193" name="adj3"/>
            </a:avLst>
          </a:prstGeom>
          <a:solidFill>
            <a:srgbClr val="906AA8">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3"/>
          <p:cNvSpPr/>
          <p:nvPr/>
        </p:nvSpPr>
        <p:spPr>
          <a:xfrm flipH="1">
            <a:off x="6990500" y="1338899"/>
            <a:ext cx="1344300" cy="12906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latin typeface="Lato"/>
              <a:ea typeface="Lato"/>
              <a:cs typeface="Lato"/>
              <a:sym typeface="Lato"/>
            </a:endParaRPr>
          </a:p>
        </p:txBody>
      </p:sp>
      <p:sp>
        <p:nvSpPr>
          <p:cNvPr id="621" name="Google Shape;621;p43"/>
          <p:cNvSpPr/>
          <p:nvPr/>
        </p:nvSpPr>
        <p:spPr>
          <a:xfrm>
            <a:off x="6994948" y="1338911"/>
            <a:ext cx="1335000" cy="1286700"/>
          </a:xfrm>
          <a:prstGeom prst="blockArc">
            <a:avLst>
              <a:gd fmla="val 16172207" name="adj1"/>
              <a:gd fmla="val 10832847" name="adj2"/>
              <a:gd fmla="val 22696" name="adj3"/>
            </a:avLst>
          </a:prstGeom>
          <a:solidFill>
            <a:srgbClr val="906AA8">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p:nvPr/>
        </p:nvSpPr>
        <p:spPr>
          <a:xfrm>
            <a:off x="7179253" y="-1278044"/>
            <a:ext cx="2499300" cy="24993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43"/>
          <p:cNvGrpSpPr/>
          <p:nvPr/>
        </p:nvGrpSpPr>
        <p:grpSpPr>
          <a:xfrm>
            <a:off x="8757115" y="85419"/>
            <a:ext cx="207582" cy="359594"/>
            <a:chOff x="2656082" y="2287427"/>
            <a:chExt cx="207582" cy="359594"/>
          </a:xfrm>
        </p:grpSpPr>
        <p:sp>
          <p:nvSpPr>
            <p:cNvPr id="624" name="Google Shape;624;p43"/>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43"/>
          <p:cNvSpPr txBox="1"/>
          <p:nvPr/>
        </p:nvSpPr>
        <p:spPr>
          <a:xfrm>
            <a:off x="7223550" y="3373475"/>
            <a:ext cx="1226100" cy="4212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300">
                <a:solidFill>
                  <a:srgbClr val="191919"/>
                </a:solidFill>
                <a:latin typeface="Lato"/>
                <a:ea typeface="Lato"/>
                <a:cs typeface="Lato"/>
                <a:sym typeface="Lato"/>
              </a:rPr>
              <a:t>Productivity</a:t>
            </a:r>
            <a:endParaRPr b="1" sz="1300">
              <a:solidFill>
                <a:srgbClr val="191919"/>
              </a:solidFill>
              <a:latin typeface="Lato"/>
              <a:ea typeface="Lato"/>
              <a:cs typeface="Lato"/>
              <a:sym typeface="Lato"/>
            </a:endParaRPr>
          </a:p>
        </p:txBody>
      </p:sp>
      <p:sp>
        <p:nvSpPr>
          <p:cNvPr id="629" name="Google Shape;629;p43"/>
          <p:cNvSpPr/>
          <p:nvPr/>
        </p:nvSpPr>
        <p:spPr>
          <a:xfrm flipH="1">
            <a:off x="4877750" y="3117725"/>
            <a:ext cx="1671600" cy="15879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3"/>
          <p:cNvSpPr txBox="1"/>
          <p:nvPr/>
        </p:nvSpPr>
        <p:spPr>
          <a:xfrm>
            <a:off x="5041388" y="3506025"/>
            <a:ext cx="1344300" cy="42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191919"/>
                </a:solidFill>
                <a:latin typeface="Lato"/>
                <a:ea typeface="Lato"/>
                <a:cs typeface="Lato"/>
                <a:sym typeface="Lato"/>
              </a:rPr>
              <a:t>News &amp; Magazines</a:t>
            </a:r>
            <a:endParaRPr b="1" sz="2100">
              <a:solidFill>
                <a:srgbClr val="191919"/>
              </a:solidFill>
              <a:latin typeface="Lato"/>
              <a:ea typeface="Lato"/>
              <a:cs typeface="Lato"/>
              <a:sym typeface="Lato"/>
            </a:endParaRPr>
          </a:p>
        </p:txBody>
      </p:sp>
      <p:sp>
        <p:nvSpPr>
          <p:cNvPr id="631" name="Google Shape;631;p43"/>
          <p:cNvSpPr txBox="1"/>
          <p:nvPr/>
        </p:nvSpPr>
        <p:spPr>
          <a:xfrm>
            <a:off x="4990527" y="1954075"/>
            <a:ext cx="122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27M installs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3.17 score</a:t>
            </a:r>
            <a:endParaRPr>
              <a:latin typeface="Lato"/>
              <a:ea typeface="Lato"/>
              <a:cs typeface="Lato"/>
              <a:sym typeface="Lato"/>
            </a:endParaRPr>
          </a:p>
        </p:txBody>
      </p:sp>
      <p:sp>
        <p:nvSpPr>
          <p:cNvPr id="632" name="Google Shape;632;p43"/>
          <p:cNvSpPr txBox="1"/>
          <p:nvPr/>
        </p:nvSpPr>
        <p:spPr>
          <a:xfrm>
            <a:off x="5176950" y="3927225"/>
            <a:ext cx="1474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19.8 </a:t>
            </a:r>
            <a:r>
              <a:rPr lang="en">
                <a:latin typeface="Lato"/>
                <a:ea typeface="Lato"/>
                <a:cs typeface="Lato"/>
                <a:sym typeface="Lato"/>
              </a:rPr>
              <a:t>M installs</a:t>
            </a:r>
            <a:endParaRPr>
              <a:latin typeface="Lato"/>
              <a:ea typeface="Lato"/>
              <a:cs typeface="Lato"/>
              <a:sym typeface="Lato"/>
            </a:endParaRPr>
          </a:p>
          <a:p>
            <a:pPr indent="0" lvl="0" marL="0" rtl="0" algn="l">
              <a:spcBef>
                <a:spcPts val="0"/>
              </a:spcBef>
              <a:spcAft>
                <a:spcPts val="0"/>
              </a:spcAft>
              <a:buNone/>
            </a:pPr>
            <a:r>
              <a:rPr lang="en" sz="1600">
                <a:solidFill>
                  <a:srgbClr val="CC0000"/>
                </a:solidFill>
                <a:latin typeface="Lato"/>
                <a:ea typeface="Lato"/>
                <a:cs typeface="Lato"/>
                <a:sym typeface="Lato"/>
              </a:rPr>
              <a:t>1.8</a:t>
            </a:r>
            <a:r>
              <a:rPr lang="en">
                <a:solidFill>
                  <a:srgbClr val="CC0000"/>
                </a:solidFill>
                <a:latin typeface="Lato"/>
                <a:ea typeface="Lato"/>
                <a:cs typeface="Lato"/>
                <a:sym typeface="Lato"/>
              </a:rPr>
              <a:t> </a:t>
            </a:r>
            <a:r>
              <a:rPr lang="en">
                <a:latin typeface="Lato"/>
                <a:ea typeface="Lato"/>
                <a:cs typeface="Lato"/>
                <a:sym typeface="Lato"/>
              </a:rPr>
              <a:t>score </a:t>
            </a:r>
            <a:endParaRPr>
              <a:latin typeface="Lato"/>
              <a:ea typeface="Lato"/>
              <a:cs typeface="Lato"/>
              <a:sym typeface="Lato"/>
            </a:endParaRPr>
          </a:p>
        </p:txBody>
      </p:sp>
      <p:sp>
        <p:nvSpPr>
          <p:cNvPr id="633" name="Google Shape;633;p43"/>
          <p:cNvSpPr/>
          <p:nvPr/>
        </p:nvSpPr>
        <p:spPr>
          <a:xfrm>
            <a:off x="1412475" y="1175900"/>
            <a:ext cx="1547700" cy="14547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txBox="1"/>
          <p:nvPr/>
        </p:nvSpPr>
        <p:spPr>
          <a:xfrm>
            <a:off x="1514146" y="1590025"/>
            <a:ext cx="1344300" cy="6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91919"/>
                </a:solidFill>
                <a:latin typeface="Lato"/>
                <a:ea typeface="Lato"/>
                <a:cs typeface="Lato"/>
                <a:sym typeface="Lato"/>
              </a:rPr>
              <a:t>Overall:</a:t>
            </a:r>
            <a:endParaRPr b="1" sz="1800">
              <a:solidFill>
                <a:srgbClr val="191919"/>
              </a:solidFill>
              <a:latin typeface="Lato"/>
              <a:ea typeface="Lato"/>
              <a:cs typeface="Lato"/>
              <a:sym typeface="Lato"/>
            </a:endParaRPr>
          </a:p>
          <a:p>
            <a:pPr indent="0" lvl="0" marL="0" rtl="0" algn="ctr">
              <a:spcBef>
                <a:spcPts val="0"/>
              </a:spcBef>
              <a:spcAft>
                <a:spcPts val="0"/>
              </a:spcAft>
              <a:buNone/>
            </a:pPr>
            <a:r>
              <a:rPr b="1" lang="en" sz="1800">
                <a:solidFill>
                  <a:srgbClr val="191919"/>
                </a:solidFill>
                <a:latin typeface="Lato"/>
                <a:ea typeface="Lato"/>
                <a:cs typeface="Lato"/>
                <a:sym typeface="Lato"/>
              </a:rPr>
              <a:t>+2.5 score</a:t>
            </a:r>
            <a:endParaRPr b="1" sz="1800">
              <a:solidFill>
                <a:srgbClr val="191919"/>
              </a:solidFill>
              <a:latin typeface="Lato"/>
              <a:ea typeface="Lato"/>
              <a:cs typeface="Lato"/>
              <a:sym typeface="Lato"/>
            </a:endParaRPr>
          </a:p>
        </p:txBody>
      </p:sp>
      <p:pic>
        <p:nvPicPr>
          <p:cNvPr id="635" name="Google Shape;635;p43"/>
          <p:cNvPicPr preferRelativeResize="0"/>
          <p:nvPr/>
        </p:nvPicPr>
        <p:blipFill>
          <a:blip r:embed="rId3">
            <a:alphaModFix/>
          </a:blip>
          <a:stretch>
            <a:fillRect/>
          </a:stretch>
        </p:blipFill>
        <p:spPr>
          <a:xfrm>
            <a:off x="508925" y="2641674"/>
            <a:ext cx="3546975" cy="2370701"/>
          </a:xfrm>
          <a:prstGeom prst="rect">
            <a:avLst/>
          </a:prstGeom>
          <a:noFill/>
          <a:ln>
            <a:noFill/>
          </a:ln>
        </p:spPr>
      </p:pic>
      <p:cxnSp>
        <p:nvCxnSpPr>
          <p:cNvPr id="636" name="Google Shape;636;p43"/>
          <p:cNvCxnSpPr/>
          <p:nvPr/>
        </p:nvCxnSpPr>
        <p:spPr>
          <a:xfrm>
            <a:off x="4536200" y="1211625"/>
            <a:ext cx="24900" cy="3842100"/>
          </a:xfrm>
          <a:prstGeom prst="straightConnector1">
            <a:avLst/>
          </a:prstGeom>
          <a:noFill/>
          <a:ln cap="flat" cmpd="sng" w="9525">
            <a:solidFill>
              <a:schemeClr val="dk1"/>
            </a:solidFill>
            <a:prstDash val="dash"/>
            <a:round/>
            <a:headEnd len="med" w="med" type="none"/>
            <a:tailEnd len="med" w="med" type="none"/>
          </a:ln>
        </p:spPr>
      </p:cxnSp>
      <p:sp>
        <p:nvSpPr>
          <p:cNvPr id="637" name="Google Shape;637;p43"/>
          <p:cNvSpPr txBox="1"/>
          <p:nvPr/>
        </p:nvSpPr>
        <p:spPr>
          <a:xfrm>
            <a:off x="7292352" y="2047363"/>
            <a:ext cx="122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4</a:t>
            </a:r>
            <a:r>
              <a:rPr lang="en" sz="1200">
                <a:latin typeface="Lato"/>
                <a:ea typeface="Lato"/>
                <a:cs typeface="Lato"/>
                <a:sym typeface="Lato"/>
              </a:rPr>
              <a:t>M; 3.92</a:t>
            </a:r>
            <a:endParaRPr sz="1200">
              <a:latin typeface="Lato"/>
              <a:ea typeface="Lato"/>
              <a:cs typeface="Lato"/>
              <a:sym typeface="Lato"/>
            </a:endParaRPr>
          </a:p>
        </p:txBody>
      </p:sp>
      <p:sp>
        <p:nvSpPr>
          <p:cNvPr id="638" name="Google Shape;638;p43"/>
          <p:cNvSpPr/>
          <p:nvPr/>
        </p:nvSpPr>
        <p:spPr>
          <a:xfrm flipH="1">
            <a:off x="7091850" y="3011611"/>
            <a:ext cx="1344300" cy="1290600"/>
          </a:xfrm>
          <a:prstGeom prst="donut">
            <a:avLst>
              <a:gd fmla="val 12802" name="adj"/>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latin typeface="Lato"/>
              <a:ea typeface="Lato"/>
              <a:cs typeface="Lato"/>
              <a:sym typeface="Lato"/>
            </a:endParaRPr>
          </a:p>
        </p:txBody>
      </p:sp>
      <p:sp>
        <p:nvSpPr>
          <p:cNvPr id="639" name="Google Shape;639;p43"/>
          <p:cNvSpPr txBox="1"/>
          <p:nvPr/>
        </p:nvSpPr>
        <p:spPr>
          <a:xfrm>
            <a:off x="7308025" y="3626925"/>
            <a:ext cx="14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10 </a:t>
            </a:r>
            <a:r>
              <a:rPr lang="en">
                <a:latin typeface="Lato"/>
                <a:ea typeface="Lato"/>
                <a:cs typeface="Lato"/>
                <a:sym typeface="Lato"/>
              </a:rPr>
              <a:t>M; 3.34 </a:t>
            </a:r>
            <a:endParaRPr>
              <a:latin typeface="Lato"/>
              <a:ea typeface="Lato"/>
              <a:cs typeface="Lato"/>
              <a:sym typeface="Lato"/>
            </a:endParaRPr>
          </a:p>
        </p:txBody>
      </p:sp>
      <p:sp>
        <p:nvSpPr>
          <p:cNvPr id="640" name="Google Shape;640;p43"/>
          <p:cNvSpPr/>
          <p:nvPr/>
        </p:nvSpPr>
        <p:spPr>
          <a:xfrm>
            <a:off x="7096498" y="3013548"/>
            <a:ext cx="1335000" cy="1286700"/>
          </a:xfrm>
          <a:prstGeom prst="blockArc">
            <a:avLst>
              <a:gd fmla="val 16172207" name="adj1"/>
              <a:gd fmla="val 10832847" name="adj2"/>
              <a:gd fmla="val 22696" name="adj3"/>
            </a:avLst>
          </a:prstGeom>
          <a:solidFill>
            <a:srgbClr val="906AA8">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 Cloud</a:t>
            </a:r>
            <a:endParaRPr/>
          </a:p>
        </p:txBody>
      </p:sp>
      <p:sp>
        <p:nvSpPr>
          <p:cNvPr id="646" name="Google Shape;646;p44"/>
          <p:cNvSpPr/>
          <p:nvPr/>
        </p:nvSpPr>
        <p:spPr>
          <a:xfrm flipH="1">
            <a:off x="7179257" y="-1261185"/>
            <a:ext cx="2499300" cy="2499300"/>
          </a:xfrm>
          <a:prstGeom prst="donut">
            <a:avLst>
              <a:gd fmla="val 12802" name="adj"/>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44"/>
          <p:cNvGrpSpPr/>
          <p:nvPr/>
        </p:nvGrpSpPr>
        <p:grpSpPr>
          <a:xfrm>
            <a:off x="8757115" y="85419"/>
            <a:ext cx="207582" cy="359594"/>
            <a:chOff x="2656082" y="2287427"/>
            <a:chExt cx="207582" cy="359594"/>
          </a:xfrm>
        </p:grpSpPr>
        <p:sp>
          <p:nvSpPr>
            <p:cNvPr id="648" name="Google Shape;648;p44"/>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4"/>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2" name="Google Shape;652;p44"/>
          <p:cNvPicPr preferRelativeResize="0"/>
          <p:nvPr/>
        </p:nvPicPr>
        <p:blipFill>
          <a:blip r:embed="rId3">
            <a:alphaModFix/>
          </a:blip>
          <a:stretch>
            <a:fillRect/>
          </a:stretch>
        </p:blipFill>
        <p:spPr>
          <a:xfrm>
            <a:off x="1860225" y="1313825"/>
            <a:ext cx="5178300" cy="2584341"/>
          </a:xfrm>
          <a:prstGeom prst="rect">
            <a:avLst/>
          </a:prstGeom>
          <a:noFill/>
          <a:ln>
            <a:noFill/>
          </a:ln>
        </p:spPr>
      </p:pic>
      <p:sp>
        <p:nvSpPr>
          <p:cNvPr id="653" name="Google Shape;653;p44"/>
          <p:cNvSpPr txBox="1"/>
          <p:nvPr/>
        </p:nvSpPr>
        <p:spPr>
          <a:xfrm>
            <a:off x="1860225" y="4062675"/>
            <a:ext cx="5178300" cy="10062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a:solidFill>
                  <a:srgbClr val="000431"/>
                </a:solidFill>
                <a:latin typeface="Lato"/>
                <a:ea typeface="Lato"/>
                <a:cs typeface="Lato"/>
                <a:sym typeface="Lato"/>
              </a:rPr>
              <a:t>Top keywords from all app reviews after removing stopwords</a:t>
            </a:r>
            <a:endParaRPr>
              <a:solidFill>
                <a:srgbClr val="000431"/>
              </a:solidFill>
              <a:latin typeface="Lato"/>
              <a:ea typeface="Lato"/>
              <a:cs typeface="Lato"/>
              <a:sym typeface="Lato"/>
            </a:endParaRPr>
          </a:p>
          <a:p>
            <a:pPr indent="0" lvl="0" marL="0" rtl="0" algn="l">
              <a:spcBef>
                <a:spcPts val="0"/>
              </a:spcBef>
              <a:spcAft>
                <a:spcPts val="0"/>
              </a:spcAft>
              <a:buNone/>
            </a:pPr>
            <a:r>
              <a:t/>
            </a:r>
            <a:endParaRPr>
              <a:solidFill>
                <a:srgbClr val="00043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Kitchen: Food Delivery App by Slidesgo">
  <a:themeElements>
    <a:clrScheme name="Simple Light">
      <a:dk1>
        <a:srgbClr val="000431"/>
      </a:dk1>
      <a:lt1>
        <a:srgbClr val="FFFFFF"/>
      </a:lt1>
      <a:dk2>
        <a:srgbClr val="FB9B79"/>
      </a:dk2>
      <a:lt2>
        <a:srgbClr val="906AA8"/>
      </a:lt2>
      <a:accent1>
        <a:srgbClr val="4F53D6"/>
      </a:accent1>
      <a:accent2>
        <a:srgbClr val="9A67A3"/>
      </a:accent2>
      <a:accent3>
        <a:srgbClr val="FA9D81"/>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